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13"/>
  </p:notesMasterIdLst>
  <p:handoutMasterIdLst>
    <p:handoutMasterId r:id="rId14"/>
  </p:handoutMasterIdLst>
  <p:sldIdLst>
    <p:sldId id="294" r:id="rId2"/>
    <p:sldId id="317" r:id="rId3"/>
    <p:sldId id="318" r:id="rId4"/>
    <p:sldId id="319" r:id="rId5"/>
    <p:sldId id="314" r:id="rId6"/>
    <p:sldId id="321" r:id="rId7"/>
    <p:sldId id="315" r:id="rId8"/>
    <p:sldId id="316" r:id="rId9"/>
    <p:sldId id="320" r:id="rId10"/>
    <p:sldId id="311" r:id="rId11"/>
    <p:sldId id="32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CCCCFF"/>
    <a:srgbClr val="339966"/>
    <a:srgbClr val="99FF33"/>
    <a:srgbClr val="009900"/>
    <a:srgbClr val="66FF99"/>
    <a:srgbClr val="FFCCCC"/>
    <a:srgbClr val="FFFF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eminis stilius 1 – paryškinima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1" autoAdjust="0"/>
    <p:restoredTop sz="64902" autoAdjust="0"/>
  </p:normalViewPr>
  <p:slideViewPr>
    <p:cSldViewPr>
      <p:cViewPr varScale="1">
        <p:scale>
          <a:sx n="75" d="100"/>
          <a:sy n="75" d="100"/>
        </p:scale>
        <p:origin x="25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lt-LT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D3089FF-2F20-493F-AE1C-57F7F04AFD33}" type="datetimeFigureOut">
              <a:rPr lang="en-US"/>
              <a:pPr/>
              <a:t>9/22/2014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lt-LT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19F0D97-ED7F-4FAE-B3A2-9721425C0B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16387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8F47CD8-F8A5-4F10-A544-5F8FD925CE2E}" type="datetimeFigureOut">
              <a:rPr lang="en-GB"/>
              <a:pPr/>
              <a:t>22/09/2014</a:t>
            </a:fld>
            <a:endParaRPr lang="en-GB"/>
          </a:p>
        </p:txBody>
      </p:sp>
      <p:sp>
        <p:nvSpPr>
          <p:cNvPr id="25604" name="Slide Image Placeholder 3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16391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77C5C42-1F70-41CE-95C6-53796B6ABB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3097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53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3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33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405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13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1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066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212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180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 for attention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56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C5C42-1F70-41CE-95C6-53796B6ABB5C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65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F7C20-012D-4900-BDCD-213570688E81}" type="slidenum">
              <a:rPr lang="es-ES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803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1CB0D-D096-45E1-A5B0-DE754B8CF53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60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33C59-FC0B-4262-8C17-E8CE615D8F89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1A4CC-E11F-47CD-9907-B54A7D7B361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01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2BAADB-6635-4294-B6B1-CA90E017C5B0}" type="datetime1">
              <a:rPr lang="lt-LT" smtClean="0"/>
              <a:t>2014-09-22</a:t>
            </a:fld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C928FA-6741-4E86-9111-7C472E2385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2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DDCCA-305F-4162-9BA0-82BFC9C5E1F2}" type="datetime1">
              <a:rPr lang="lt-LT" smtClean="0"/>
              <a:t>2014-09-22</a:t>
            </a:fld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93AF9-65B0-4D6B-9526-B5C2B2AE8DBE}" type="slidenum">
              <a:rPr lang="es-ES"/>
              <a:pPr/>
              <a:t>‹#›</a:t>
            </a:fld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62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824"/>
            <a:ext cx="8229600" cy="428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524625"/>
            <a:ext cx="9144000" cy="3333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2009"/>
            <a:ext cx="2895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2008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2060"/>
                </a:solidFill>
              </a:defRPr>
            </a:lvl1pPr>
          </a:lstStyle>
          <a:p>
            <a:fld id="{F0A2A78A-B6DA-4775-B52A-3E0F283D0347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0343" y="6552007"/>
            <a:ext cx="2133600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2060"/>
                </a:solidFill>
              </a:defRPr>
            </a:lvl1pPr>
          </a:lstStyle>
          <a:p>
            <a:fld id="{AF4B1C19-9B60-4D90-A769-D524BA6E4E2C}" type="datetime1">
              <a:rPr lang="lt-LT" smtClean="0"/>
              <a:t>2014-09-22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945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50" r:id="rId3"/>
    <p:sldLayoutId id="2147483852" r:id="rId4"/>
    <p:sldLayoutId id="2147483853" r:id="rId5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enata@ecdl.l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c.europa.eu/digital-agenda/en/young-advisor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68" y="1921843"/>
            <a:ext cx="7772400" cy="1470025"/>
          </a:xfrm>
        </p:spPr>
        <p:txBody>
          <a:bodyPr/>
          <a:lstStyle/>
          <a:p>
            <a:r>
              <a:rPr lang="en-US" b="1" dirty="0"/>
              <a:t>Youth </a:t>
            </a:r>
            <a:r>
              <a:rPr lang="en-US" b="1" dirty="0" smtClean="0"/>
              <a:t>employability</a:t>
            </a:r>
            <a:r>
              <a:rPr lang="lt-LT" b="1" dirty="0" smtClean="0"/>
              <a:t> </a:t>
            </a:r>
            <a:endParaRPr lang="en-US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09576" y="3370908"/>
            <a:ext cx="8712968" cy="1752600"/>
          </a:xfrm>
        </p:spPr>
        <p:txBody>
          <a:bodyPr/>
          <a:lstStyle/>
          <a:p>
            <a:r>
              <a:rPr lang="lt-LT" dirty="0" smtClean="0"/>
              <a:t>Renata </a:t>
            </a:r>
            <a:r>
              <a:rPr lang="lt-LT" dirty="0" err="1" smtClean="0"/>
              <a:t>Danielienė</a:t>
            </a:r>
            <a:endParaRPr lang="lt-LT" dirty="0" smtClean="0"/>
          </a:p>
          <a:p>
            <a:r>
              <a:rPr lang="lt-LT" sz="2400" i="1" dirty="0" smtClean="0"/>
              <a:t>ECDL Lithuania,</a:t>
            </a:r>
          </a:p>
          <a:p>
            <a:r>
              <a:rPr lang="en-US" sz="2400" i="1" dirty="0"/>
              <a:t>Young Advisor to </a:t>
            </a:r>
            <a:r>
              <a:rPr lang="en-US" sz="2400" i="1" dirty="0" err="1"/>
              <a:t>Neelie</a:t>
            </a:r>
            <a:r>
              <a:rPr lang="en-US" sz="2400" i="1" dirty="0"/>
              <a:t> </a:t>
            </a:r>
            <a:r>
              <a:rPr lang="en-US" sz="2400" i="1" dirty="0" err="1" smtClean="0"/>
              <a:t>Kroes</a:t>
            </a:r>
            <a:endParaRPr lang="lt-LT" sz="2400" i="1" dirty="0" smtClean="0"/>
          </a:p>
          <a:p>
            <a:endParaRPr lang="lt-LT" sz="2400" i="1" dirty="0"/>
          </a:p>
          <a:p>
            <a:r>
              <a:rPr lang="en-US" sz="2400" dirty="0" err="1"/>
              <a:t>Telecentre</a:t>
            </a:r>
            <a:r>
              <a:rPr lang="en-US" sz="2400" dirty="0"/>
              <a:t> Europe </a:t>
            </a:r>
            <a:r>
              <a:rPr lang="en-US" sz="2400" dirty="0" smtClean="0"/>
              <a:t>2014</a:t>
            </a:r>
            <a:r>
              <a:rPr lang="lt-LT" sz="2400" dirty="0" smtClean="0"/>
              <a:t> </a:t>
            </a:r>
            <a:r>
              <a:rPr lang="en-US" sz="2400" dirty="0" smtClean="0"/>
              <a:t>“</a:t>
            </a:r>
            <a:r>
              <a:rPr lang="en-US" sz="2400" dirty="0" err="1"/>
              <a:t>eSkills</a:t>
            </a:r>
            <a:r>
              <a:rPr lang="en-US" sz="2400" dirty="0"/>
              <a:t> for the </a:t>
            </a:r>
            <a:r>
              <a:rPr lang="en-US" sz="2400" dirty="0" smtClean="0"/>
              <a:t>21</a:t>
            </a:r>
            <a:r>
              <a:rPr lang="en-US" sz="2400" baseline="30000" dirty="0" smtClean="0"/>
              <a:t>st</a:t>
            </a:r>
            <a:r>
              <a:rPr lang="lt-LT" sz="2400" dirty="0" smtClean="0"/>
              <a:t> </a:t>
            </a:r>
            <a:r>
              <a:rPr lang="en-US" sz="2400" dirty="0" smtClean="0"/>
              <a:t>century”</a:t>
            </a:r>
            <a:endParaRPr lang="lt-LT" sz="2400" dirty="0" smtClean="0"/>
          </a:p>
          <a:p>
            <a:r>
              <a:rPr lang="lt-LT" sz="2000" dirty="0" err="1" smtClean="0"/>
              <a:t>Zagreb</a:t>
            </a:r>
            <a:r>
              <a:rPr lang="lt-LT" sz="2000" dirty="0" smtClean="0"/>
              <a:t>, 24</a:t>
            </a:r>
            <a:r>
              <a:rPr lang="lt-LT" sz="2000" baseline="30000" dirty="0" smtClean="0"/>
              <a:t>th</a:t>
            </a:r>
            <a:r>
              <a:rPr lang="lt-LT" sz="2000" dirty="0" smtClean="0"/>
              <a:t> </a:t>
            </a:r>
            <a:r>
              <a:rPr lang="lt-LT" sz="2000" dirty="0" err="1" smtClean="0"/>
              <a:t>of</a:t>
            </a:r>
            <a:r>
              <a:rPr lang="lt-LT" sz="2000" dirty="0" smtClean="0"/>
              <a:t> </a:t>
            </a:r>
            <a:r>
              <a:rPr lang="lt-LT" sz="2000" dirty="0" err="1" smtClean="0"/>
              <a:t>September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36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Employment change in the first quarter of 2014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80" y="1743054"/>
            <a:ext cx="8565504" cy="511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01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/>
              <a:t>Employment is increasing in most </a:t>
            </a:r>
            <a:r>
              <a:rPr lang="en-US" sz="3200" i="1" dirty="0" smtClean="0"/>
              <a:t>sectors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772"/>
          <a:stretch/>
        </p:blipFill>
        <p:spPr>
          <a:xfrm>
            <a:off x="272903" y="1630221"/>
            <a:ext cx="8547569" cy="522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4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0252"/>
            <a:ext cx="7704856" cy="682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is the current situation?</a:t>
            </a:r>
            <a:r>
              <a:rPr lang="lt-LT" sz="4000" dirty="0"/>
              <a:t/>
            </a:r>
            <a:br>
              <a:rPr lang="lt-LT" sz="4000" dirty="0"/>
            </a:br>
            <a:r>
              <a:rPr lang="en-US" sz="4000" b="1" dirty="0"/>
              <a:t>Youth unemployment rates in EU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5.2 million young people were unemployed </a:t>
            </a:r>
            <a:endParaRPr lang="lt-LT" sz="2800" dirty="0" smtClean="0"/>
          </a:p>
          <a:p>
            <a:r>
              <a:rPr lang="en-US" sz="2800" dirty="0" smtClean="0"/>
              <a:t>This </a:t>
            </a:r>
            <a:r>
              <a:rPr lang="en-US" sz="2800" dirty="0"/>
              <a:t>represents an unemployment rate of 22.2% </a:t>
            </a:r>
            <a:endParaRPr lang="lt-LT" sz="2800" dirty="0" smtClean="0"/>
          </a:p>
          <a:p>
            <a:r>
              <a:rPr lang="en-US" sz="2800" dirty="0"/>
              <a:t>7.5 million young Europeans between 15 and 24 are </a:t>
            </a:r>
            <a:r>
              <a:rPr lang="lt-LT" sz="2800" dirty="0" err="1" smtClean="0"/>
              <a:t>in</a:t>
            </a:r>
            <a:r>
              <a:rPr lang="lt-LT" sz="2800" dirty="0" smtClean="0"/>
              <a:t> </a:t>
            </a:r>
            <a:r>
              <a:rPr lang="lt-LT" sz="2800" dirty="0" err="1" smtClean="0"/>
              <a:t>the</a:t>
            </a:r>
            <a:r>
              <a:rPr lang="lt-LT" sz="2800" dirty="0" smtClean="0"/>
              <a:t> </a:t>
            </a:r>
            <a:r>
              <a:rPr lang="en-US" sz="2800" dirty="0"/>
              <a:t>NEET group</a:t>
            </a:r>
            <a:endParaRPr lang="lt-LT" sz="2800" dirty="0"/>
          </a:p>
          <a:p>
            <a:r>
              <a:rPr lang="en-US" sz="2800" dirty="0"/>
              <a:t>The gap between the countries with the highest and the lowest jobless rates for young people remains extremely high</a:t>
            </a:r>
            <a:r>
              <a:rPr lang="en-US" sz="2800" dirty="0" smtClean="0"/>
              <a:t>.</a:t>
            </a:r>
            <a:endParaRPr lang="lt-LT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795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is the current situation?</a:t>
            </a:r>
            <a:r>
              <a:rPr lang="lt-LT" sz="4000" dirty="0"/>
              <a:t/>
            </a:r>
            <a:br>
              <a:rPr lang="lt-LT" sz="4000" dirty="0"/>
            </a:br>
            <a:r>
              <a:rPr lang="en-US" sz="4000" b="1" dirty="0"/>
              <a:t>Youth unemployment rates in </a:t>
            </a:r>
            <a:r>
              <a:rPr lang="en-US" sz="4000" b="1" dirty="0" smtClean="0"/>
              <a:t>EU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6</a:t>
            </a:fld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573213"/>
            <a:ext cx="7429500" cy="4552950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841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current situation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last four years, the overall employment rates for young people fell three times as much as for adults. </a:t>
            </a:r>
          </a:p>
          <a:p>
            <a:r>
              <a:rPr lang="en-US" dirty="0" smtClean="0"/>
              <a:t>The </a:t>
            </a:r>
            <a:r>
              <a:rPr lang="en-US" dirty="0"/>
              <a:t>potential of job mobility to help tackle youth unemployment could be further </a:t>
            </a:r>
            <a:r>
              <a:rPr lang="en-US" dirty="0" smtClean="0"/>
              <a:t>developed</a:t>
            </a:r>
            <a:r>
              <a:rPr lang="lt-LT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8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/>
          <a:lstStyle/>
          <a:p>
            <a:r>
              <a:rPr lang="lt-LT" dirty="0" err="1" smtClean="0"/>
              <a:t>Reasons</a:t>
            </a:r>
            <a:r>
              <a:rPr lang="lt-LT" dirty="0" smtClean="0"/>
              <a:t> </a:t>
            </a:r>
            <a:r>
              <a:rPr lang="lt-LT" dirty="0"/>
              <a:t>for youth unemployment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Y</a:t>
            </a:r>
            <a:r>
              <a:rPr lang="en-US" dirty="0" err="1" smtClean="0"/>
              <a:t>oung</a:t>
            </a:r>
            <a:r>
              <a:rPr lang="en-US" dirty="0" smtClean="0"/>
              <a:t> </a:t>
            </a:r>
            <a:r>
              <a:rPr lang="en-US" dirty="0"/>
              <a:t>people did not have the basic skills to take the available jobs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en-US" dirty="0" smtClean="0"/>
              <a:t>School graduates lacking </a:t>
            </a:r>
            <a:r>
              <a:rPr lang="en-US" dirty="0"/>
              <a:t>basic employability skills, such as communication, self-esteem, </a:t>
            </a:r>
            <a:r>
              <a:rPr lang="en-US" dirty="0" smtClean="0"/>
              <a:t>confidence.</a:t>
            </a:r>
          </a:p>
          <a:p>
            <a:r>
              <a:rPr lang="en-US" dirty="0" smtClean="0"/>
              <a:t>There </a:t>
            </a:r>
            <a:r>
              <a:rPr lang="en-US" dirty="0"/>
              <a:t>is a persistent mismatch between skills available and the needs of the </a:t>
            </a:r>
            <a:r>
              <a:rPr lang="en-US" dirty="0" err="1"/>
              <a:t>labour</a:t>
            </a:r>
            <a:r>
              <a:rPr lang="en-US" dirty="0"/>
              <a:t> </a:t>
            </a:r>
            <a:r>
              <a:rPr lang="en-US" dirty="0" smtClean="0"/>
              <a:t>markets.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270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 for working group: </a:t>
            </a:r>
            <a:r>
              <a:rPr lang="en-US" b="1" dirty="0"/>
              <a:t>Youth employability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1</a:t>
            </a:r>
            <a:r>
              <a:rPr lang="en-US" sz="2800" dirty="0" smtClean="0"/>
              <a:t>) </a:t>
            </a:r>
            <a:r>
              <a:rPr lang="en-US" sz="2800" dirty="0"/>
              <a:t>How to motivate young people choose IT carriers, start coding etc.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2</a:t>
            </a:r>
            <a:r>
              <a:rPr lang="en-US" sz="2800" dirty="0" smtClean="0"/>
              <a:t>) </a:t>
            </a:r>
            <a:r>
              <a:rPr lang="en-US" sz="2800" dirty="0"/>
              <a:t>How to ensure all young people have satisfactory digital skills ( needed for any job, personal development and learning)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3</a:t>
            </a:r>
            <a:r>
              <a:rPr lang="en-US" sz="2800" dirty="0" smtClean="0"/>
              <a:t>) </a:t>
            </a:r>
            <a:r>
              <a:rPr lang="en-US" sz="2800" dirty="0"/>
              <a:t>What are the digital tools that help to </a:t>
            </a:r>
            <a:r>
              <a:rPr lang="en-US" sz="2800" dirty="0" smtClean="0"/>
              <a:t>a</a:t>
            </a:r>
            <a:r>
              <a:rPr lang="lt-LT" sz="2800" dirty="0" smtClean="0"/>
              <a:t>ss</a:t>
            </a:r>
            <a:r>
              <a:rPr lang="en-US" sz="2800" dirty="0" err="1" smtClean="0"/>
              <a:t>ess</a:t>
            </a:r>
            <a:r>
              <a:rPr lang="en-US" sz="2800" dirty="0"/>
              <a:t>  young people skills and help them to enter to job market ,to get first job experience?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3835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err="1" smtClean="0"/>
              <a:t>Thank</a:t>
            </a:r>
            <a:r>
              <a:rPr lang="lt-LT" dirty="0" smtClean="0"/>
              <a:t> </a:t>
            </a:r>
            <a:r>
              <a:rPr lang="lt-LT" dirty="0" err="1" smtClean="0"/>
              <a:t>you</a:t>
            </a:r>
            <a:r>
              <a:rPr lang="lt-LT" dirty="0" smtClean="0"/>
              <a:t>!</a:t>
            </a:r>
            <a:endParaRPr lang="en-GB" dirty="0"/>
          </a:p>
        </p:txBody>
      </p:sp>
      <p:sp>
        <p:nvSpPr>
          <p:cNvPr id="8" name="Antrinis pavadinimas 7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/>
          <a:lstStyle/>
          <a:p>
            <a:r>
              <a:rPr lang="lt-LT" i="1" dirty="0" err="1"/>
              <a:t>More</a:t>
            </a:r>
            <a:r>
              <a:rPr lang="lt-LT" i="1" dirty="0"/>
              <a:t> </a:t>
            </a:r>
            <a:r>
              <a:rPr lang="lt-LT" i="1" dirty="0" err="1"/>
              <a:t>information</a:t>
            </a:r>
            <a:r>
              <a:rPr lang="lt-LT" i="1" dirty="0"/>
              <a:t>: </a:t>
            </a:r>
          </a:p>
          <a:p>
            <a:r>
              <a:rPr lang="lt-LT" dirty="0" err="1" smtClean="0">
                <a:hlinkClick r:id="rId3"/>
              </a:rPr>
              <a:t>renata@ecdl.lt</a:t>
            </a:r>
            <a:endParaRPr lang="lt-LT" dirty="0" smtClean="0"/>
          </a:p>
          <a:p>
            <a:r>
              <a:rPr lang="lt-LT" sz="2800" dirty="0">
                <a:hlinkClick r:id="rId4"/>
              </a:rPr>
              <a:t>http://</a:t>
            </a:r>
            <a:r>
              <a:rPr lang="lt-LT" sz="2800" dirty="0" smtClean="0">
                <a:hlinkClick r:id="rId4"/>
              </a:rPr>
              <a:t>ec.europa.eu/digital-agenda/en/young-advisors</a:t>
            </a:r>
            <a:r>
              <a:rPr lang="lt-LT" sz="2800" dirty="0" smtClean="0"/>
              <a:t> </a:t>
            </a:r>
            <a:endParaRPr lang="lt-LT" sz="2800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C2B0-A124-4F35-B4D5-98696FBB7402}" type="datetime1">
              <a:rPr lang="lt-LT" smtClean="0"/>
              <a:t>2014-09-22</a:t>
            </a:fld>
            <a:endParaRPr lang="es-E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CB0D-D096-45E1-A5B0-DE754B8CF539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9" name="Date Placeholder 3"/>
          <p:cNvSpPr txBox="1">
            <a:spLocks/>
          </p:cNvSpPr>
          <p:nvPr/>
        </p:nvSpPr>
        <p:spPr bwMode="auto">
          <a:xfrm>
            <a:off x="3131840" y="6524623"/>
            <a:ext cx="3168352" cy="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b="1" dirty="0"/>
              <a:t>Youth employability</a:t>
            </a:r>
            <a:r>
              <a:rPr lang="lt-LT" b="1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886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68" y="1921843"/>
            <a:ext cx="7772400" cy="1470025"/>
          </a:xfrm>
        </p:spPr>
        <p:txBody>
          <a:bodyPr/>
          <a:lstStyle/>
          <a:p>
            <a:r>
              <a:rPr lang="en-US" b="1" dirty="0"/>
              <a:t>Youth </a:t>
            </a:r>
            <a:r>
              <a:rPr lang="en-US" b="1" dirty="0" smtClean="0"/>
              <a:t>employability</a:t>
            </a:r>
            <a:r>
              <a:rPr lang="lt-LT" b="1" dirty="0" smtClean="0"/>
              <a:t> </a:t>
            </a:r>
            <a:endParaRPr lang="en-US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09576" y="3370908"/>
            <a:ext cx="8712968" cy="1752600"/>
          </a:xfrm>
        </p:spPr>
        <p:txBody>
          <a:bodyPr/>
          <a:lstStyle/>
          <a:p>
            <a:r>
              <a:rPr lang="lt-LT" dirty="0" smtClean="0"/>
              <a:t>Renata </a:t>
            </a:r>
            <a:r>
              <a:rPr lang="lt-LT" dirty="0" err="1" smtClean="0"/>
              <a:t>Danielienė</a:t>
            </a:r>
            <a:endParaRPr lang="lt-LT" dirty="0" smtClean="0"/>
          </a:p>
          <a:p>
            <a:r>
              <a:rPr lang="lt-LT" sz="2400" i="1" dirty="0" smtClean="0"/>
              <a:t>ECDL Lithuania,</a:t>
            </a:r>
          </a:p>
          <a:p>
            <a:r>
              <a:rPr lang="en-US" sz="2400" i="1" dirty="0"/>
              <a:t>Young Advisor to </a:t>
            </a:r>
            <a:r>
              <a:rPr lang="en-US" sz="2400" i="1" dirty="0" err="1"/>
              <a:t>Neelie</a:t>
            </a:r>
            <a:r>
              <a:rPr lang="en-US" sz="2400" i="1" dirty="0"/>
              <a:t> </a:t>
            </a:r>
            <a:r>
              <a:rPr lang="en-US" sz="2400" i="1" dirty="0" err="1" smtClean="0"/>
              <a:t>Kroes</a:t>
            </a:r>
            <a:endParaRPr lang="lt-LT" sz="2400" i="1" dirty="0" smtClean="0"/>
          </a:p>
          <a:p>
            <a:endParaRPr lang="lt-LT" sz="2400" i="1" dirty="0"/>
          </a:p>
          <a:p>
            <a:r>
              <a:rPr lang="en-US" sz="2400" dirty="0" err="1"/>
              <a:t>Telecentre</a:t>
            </a:r>
            <a:r>
              <a:rPr lang="en-US" sz="2400" dirty="0"/>
              <a:t> Europe </a:t>
            </a:r>
            <a:r>
              <a:rPr lang="en-US" sz="2400" dirty="0" smtClean="0"/>
              <a:t>2014</a:t>
            </a:r>
            <a:r>
              <a:rPr lang="lt-LT" sz="2400" dirty="0" smtClean="0"/>
              <a:t> </a:t>
            </a:r>
            <a:r>
              <a:rPr lang="en-US" sz="2400" dirty="0" smtClean="0"/>
              <a:t>“</a:t>
            </a:r>
            <a:r>
              <a:rPr lang="en-US" sz="2400" dirty="0" err="1"/>
              <a:t>eSkills</a:t>
            </a:r>
            <a:r>
              <a:rPr lang="en-US" sz="2400" dirty="0"/>
              <a:t> for the </a:t>
            </a:r>
            <a:r>
              <a:rPr lang="en-US" sz="2400" dirty="0" smtClean="0"/>
              <a:t>21</a:t>
            </a:r>
            <a:r>
              <a:rPr lang="en-US" sz="2400" baseline="30000" dirty="0" smtClean="0"/>
              <a:t>st</a:t>
            </a:r>
            <a:r>
              <a:rPr lang="lt-LT" sz="2400" dirty="0" smtClean="0"/>
              <a:t> </a:t>
            </a:r>
            <a:r>
              <a:rPr lang="en-US" sz="2400" dirty="0" smtClean="0"/>
              <a:t>century”</a:t>
            </a:r>
            <a:endParaRPr lang="lt-LT" sz="2400" dirty="0" smtClean="0"/>
          </a:p>
          <a:p>
            <a:r>
              <a:rPr lang="lt-LT" sz="2000" dirty="0" err="1" smtClean="0"/>
              <a:t>Zagreb</a:t>
            </a:r>
            <a:r>
              <a:rPr lang="lt-LT" sz="2000" dirty="0" smtClean="0"/>
              <a:t>, 24</a:t>
            </a:r>
            <a:r>
              <a:rPr lang="lt-LT" sz="2000" baseline="30000" dirty="0" smtClean="0"/>
              <a:t>th</a:t>
            </a:r>
            <a:r>
              <a:rPr lang="lt-LT" sz="2000" dirty="0" smtClean="0"/>
              <a:t> </a:t>
            </a:r>
            <a:r>
              <a:rPr lang="lt-LT" sz="2000" dirty="0" err="1" smtClean="0"/>
              <a:t>of</a:t>
            </a:r>
            <a:r>
              <a:rPr lang="lt-LT" sz="2000" dirty="0" smtClean="0"/>
              <a:t> </a:t>
            </a:r>
            <a:r>
              <a:rPr lang="lt-LT" sz="2000" dirty="0" err="1" smtClean="0"/>
              <a:t>September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826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4564</TotalTime>
  <Words>295</Words>
  <Application>Microsoft Office PowerPoint</Application>
  <PresentationFormat>On-screen Show (4:3)</PresentationFormat>
  <Paragraphs>69</Paragraphs>
  <Slides>11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3_Diseño predeterminado</vt:lpstr>
      <vt:lpstr>Youth employability </vt:lpstr>
      <vt:lpstr>Employment change in the first quarter of 2014 </vt:lpstr>
      <vt:lpstr>Employment is increasing in most sectors</vt:lpstr>
      <vt:lpstr>PowerPoint Presentation</vt:lpstr>
      <vt:lpstr>What is the current situation? Youth unemployment rates in EU</vt:lpstr>
      <vt:lpstr>What is the current situation? Youth unemployment rates in EU</vt:lpstr>
      <vt:lpstr>What is the current situation?</vt:lpstr>
      <vt:lpstr>Reasons for youth unemployment </vt:lpstr>
      <vt:lpstr>Directions for working group: Youth employability</vt:lpstr>
      <vt:lpstr>Thank you!</vt:lpstr>
      <vt:lpstr>Youth employability </vt:lpstr>
    </vt:vector>
  </TitlesOfParts>
  <Company>FCO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20101126 Template for Policy Presentations</dc:title>
  <dc:creator>Renata</dc:creator>
  <cp:lastModifiedBy>renata daniele</cp:lastModifiedBy>
  <cp:revision>362</cp:revision>
  <dcterms:created xsi:type="dcterms:W3CDTF">2010-11-26T08:32:31Z</dcterms:created>
  <dcterms:modified xsi:type="dcterms:W3CDTF">2014-09-22T11:52:00Z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ographicalCoverage">
    <vt:lpwstr> </vt:lpwstr>
  </property>
  <property fmtid="{D5CDD505-2E9C-101B-9397-08002B2CF9AE}" pid="3" name="Privacy">
    <vt:lpwstr/>
  </property>
  <property fmtid="{D5CDD505-2E9C-101B-9397-08002B2CF9AE}" pid="4" name="Classification">
    <vt:lpwstr>UNCLASSIFIED</vt:lpwstr>
  </property>
  <property fmtid="{D5CDD505-2E9C-101B-9397-08002B2CF9AE}" pid="5" name="AlternativeTitle">
    <vt:lpwstr/>
  </property>
  <property fmtid="{D5CDD505-2E9C-101B-9397-08002B2CF9AE}" pid="6" name="BusinessUnit">
    <vt:lpwstr> </vt:lpwstr>
  </property>
  <property fmtid="{D5CDD505-2E9C-101B-9397-08002B2CF9AE}" pid="7" name="SubjectCode">
    <vt:lpwstr> </vt:lpwstr>
  </property>
  <property fmtid="{D5CDD505-2E9C-101B-9397-08002B2CF9AE}" pid="8" name="DocType">
    <vt:lpwstr>PowerPoint</vt:lpwstr>
  </property>
  <property fmtid="{D5CDD505-2E9C-101B-9397-08002B2CF9AE}" pid="9" name="SourceSystem">
    <vt:lpwstr>IREC</vt:lpwstr>
  </property>
  <property fmtid="{D5CDD505-2E9C-101B-9397-08002B2CF9AE}" pid="10" name="Originator">
    <vt:lpwstr> </vt:lpwstr>
  </property>
  <property fmtid="{D5CDD505-2E9C-101B-9397-08002B2CF9AE}" pid="11" name="Created">
    <vt:filetime>2010-11-26T00:00:00Z</vt:filetime>
  </property>
</Properties>
</file>