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4" r:id="rId2"/>
  </p:sldMasterIdLst>
  <p:notesMasterIdLst>
    <p:notesMasterId r:id="rId17"/>
  </p:notesMasterIdLst>
  <p:handoutMasterIdLst>
    <p:handoutMasterId r:id="rId18"/>
  </p:handoutMasterIdLst>
  <p:sldIdLst>
    <p:sldId id="256" r:id="rId3"/>
    <p:sldId id="302" r:id="rId4"/>
    <p:sldId id="295" r:id="rId5"/>
    <p:sldId id="301" r:id="rId6"/>
    <p:sldId id="284" r:id="rId7"/>
    <p:sldId id="288" r:id="rId8"/>
    <p:sldId id="287" r:id="rId9"/>
    <p:sldId id="286" r:id="rId10"/>
    <p:sldId id="307" r:id="rId11"/>
    <p:sldId id="303" r:id="rId12"/>
    <p:sldId id="306" r:id="rId13"/>
    <p:sldId id="274" r:id="rId14"/>
    <p:sldId id="285" r:id="rId15"/>
    <p:sldId id="304" r:id="rId1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3C49"/>
    <a:srgbClr val="6BB8A4"/>
    <a:srgbClr val="DF564A"/>
    <a:srgbClr val="EFCB56"/>
    <a:srgbClr val="4895AF"/>
    <a:srgbClr val="E27941"/>
    <a:srgbClr val="D86334"/>
    <a:srgbClr val="FFFFFF"/>
    <a:srgbClr val="70BFAE"/>
    <a:srgbClr val="A5D4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E171933-4619-4E11-9A3F-F7608DF75F80}" styleName="Средний стиль 1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ED083AE6-46FA-4A59-8FB0-9F97EB10719F}" styleName="Светлый стиль 3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665" autoAdjust="0"/>
    <p:restoredTop sz="99038" autoAdjust="0"/>
  </p:normalViewPr>
  <p:slideViewPr>
    <p:cSldViewPr snapToGrid="0" snapToObjects="1">
      <p:cViewPr>
        <p:scale>
          <a:sx n="75" d="100"/>
          <a:sy n="75" d="100"/>
        </p:scale>
        <p:origin x="-1664" y="-3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942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5" d="100"/>
        <a:sy n="8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notesMaster" Target="notesMasters/notesMaster1.xml"/><Relationship Id="rId18" Type="http://schemas.openxmlformats.org/officeDocument/2006/relationships/handoutMaster" Target="handoutMasters/handoutMaster1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816E1181-B32B-49F4-8088-4E7D9A383CA7}" type="datetimeFigureOut">
              <a:rPr lang="en-US" altLang="ru-RU"/>
              <a:pPr/>
              <a:t>07/10/2014</a:t>
            </a:fld>
            <a:endParaRPr lang="en-US" alt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25CB72DE-0B9A-4E2D-8137-C7BE479837DA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4883862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66D7A818-D77F-4BA2-B00C-0A40F7C319F1}" type="datetimeFigureOut">
              <a:rPr lang="en-US" altLang="ru-RU"/>
              <a:pPr/>
              <a:t>07/10/2014</a:t>
            </a:fld>
            <a:endParaRPr lang="en-US" alt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6FD8EB3B-2CCE-4EBC-A8E3-D18C6938DFFD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5003109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2048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06FE93C8-429D-4F49-A180-A5DB25DC4242}" type="slidenum">
              <a:rPr lang="en-US" altLang="ru-RU" sz="1200">
                <a:latin typeface="Calibri" panose="020F0502020204030204" pitchFamily="34" charset="0"/>
              </a:rPr>
              <a:pPr eaLnBrk="1" hangingPunct="1"/>
              <a:t>1</a:t>
            </a:fld>
            <a:endParaRPr lang="en-US" altLang="ru-RU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9832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D8EB3B-2CCE-4EBC-A8E3-D18C6938DFFD}" type="slidenum">
              <a:rPr lang="en-US" altLang="ru-RU" smtClean="0"/>
              <a:pPr/>
              <a:t>4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40141875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eaLnBrk="1" hangingPunct="1">
              <a:spcBef>
                <a:spcPct val="0"/>
              </a:spcBef>
              <a:spcAft>
                <a:spcPts val="600"/>
              </a:spcAft>
              <a:buFont typeface="Arial"/>
              <a:buChar char="•"/>
            </a:pPr>
            <a:r>
              <a:rPr lang="en-US" altLang="ru-RU" sz="1200" dirty="0" smtClean="0">
                <a:solidFill>
                  <a:schemeClr val="tx1"/>
                </a:solidFill>
              </a:rPr>
              <a:t>gives the user the language of employers to describe their skills</a:t>
            </a:r>
          </a:p>
          <a:p>
            <a:pPr marL="171450" indent="-171450" eaLnBrk="1" hangingPunct="1">
              <a:spcBef>
                <a:spcPct val="0"/>
              </a:spcBef>
              <a:spcAft>
                <a:spcPts val="600"/>
              </a:spcAft>
              <a:buFont typeface="Arial"/>
              <a:buChar char="•"/>
            </a:pPr>
            <a:r>
              <a:rPr lang="en-US" altLang="ru-RU" sz="1200" dirty="0" smtClean="0">
                <a:solidFill>
                  <a:schemeClr val="tx1"/>
                </a:solidFill>
              </a:rPr>
              <a:t>encourages repeat </a:t>
            </a:r>
            <a:r>
              <a:rPr lang="en-US" altLang="en-US" sz="1200" dirty="0" smtClean="0">
                <a:solidFill>
                  <a:schemeClr val="tx1"/>
                </a:solidFill>
              </a:rPr>
              <a:t>‘</a:t>
            </a:r>
            <a:r>
              <a:rPr lang="en-US" altLang="ru-RU" sz="1200" dirty="0" smtClean="0">
                <a:solidFill>
                  <a:schemeClr val="tx1"/>
                </a:solidFill>
              </a:rPr>
              <a:t>skill discovery</a:t>
            </a:r>
            <a:r>
              <a:rPr lang="en-US" altLang="en-US" sz="1200" dirty="0" smtClean="0">
                <a:solidFill>
                  <a:schemeClr val="tx1"/>
                </a:solidFill>
              </a:rPr>
              <a:t>’</a:t>
            </a:r>
            <a:r>
              <a:rPr lang="en-US" altLang="ru-RU" sz="1200" dirty="0" smtClean="0">
                <a:solidFill>
                  <a:schemeClr val="tx1"/>
                </a:solidFill>
              </a:rPr>
              <a:t> behavior</a:t>
            </a:r>
          </a:p>
          <a:p>
            <a:r>
              <a:rPr lang="en-GB" altLang="ru-RU" sz="1600" dirty="0" smtClean="0">
                <a:solidFill>
                  <a:schemeClr val="tx1"/>
                </a:solidFill>
              </a:rPr>
              <a:t>D</a:t>
            </a:r>
            <a:r>
              <a:rPr lang="en-US" altLang="ru-RU" sz="1600" dirty="0" err="1" smtClean="0">
                <a:solidFill>
                  <a:schemeClr val="tx1"/>
                </a:solidFill>
              </a:rPr>
              <a:t>emographics</a:t>
            </a:r>
            <a:r>
              <a:rPr lang="en-US" altLang="ru-RU" sz="1600" dirty="0" smtClean="0">
                <a:solidFill>
                  <a:schemeClr val="tx1"/>
                </a:solidFill>
              </a:rPr>
              <a:t> may have variance between countries.</a:t>
            </a:r>
            <a:endParaRPr lang="en-US" altLang="ru-RU" sz="2000" dirty="0" smtClean="0"/>
          </a:p>
          <a:p>
            <a:pPr lvl="1" eaLnBrk="1" hangingPunct="1"/>
            <a:r>
              <a:rPr lang="en-US" altLang="ru-RU" sz="1600" dirty="0" smtClean="0">
                <a:solidFill>
                  <a:schemeClr val="tx1"/>
                </a:solidFill>
              </a:rPr>
              <a:t>Employed, unemployed, or in full time education</a:t>
            </a:r>
            <a:r>
              <a:rPr lang="en-GB" altLang="ru-RU" sz="1600" dirty="0" smtClean="0">
                <a:solidFill>
                  <a:schemeClr val="tx1"/>
                </a:solidFill>
              </a:rPr>
              <a:t>; </a:t>
            </a:r>
          </a:p>
          <a:p>
            <a:pPr lvl="1" eaLnBrk="1" hangingPunct="1"/>
            <a:r>
              <a:rPr lang="en-US" altLang="ru-RU" sz="1600" dirty="0" smtClean="0">
                <a:solidFill>
                  <a:schemeClr val="tx1"/>
                </a:solidFill>
              </a:rPr>
              <a:t>Have little or no workplace experience or career profile; </a:t>
            </a:r>
          </a:p>
          <a:p>
            <a:pPr marL="171450" indent="-171450" eaLnBrk="1" hangingPunct="1">
              <a:spcBef>
                <a:spcPct val="0"/>
              </a:spcBef>
              <a:spcAft>
                <a:spcPts val="600"/>
              </a:spcAft>
              <a:buFont typeface="Arial"/>
              <a:buChar char="•"/>
            </a:pPr>
            <a:endParaRPr lang="en-US" altLang="ru-RU" sz="1200" dirty="0" smtClean="0">
              <a:solidFill>
                <a:schemeClr val="tx1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900" b="1" kern="1200" dirty="0" smtClean="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Calibri"/>
              </a:rPr>
              <a:t>School Council member</a:t>
            </a:r>
            <a:r>
              <a:rPr lang="en-US" sz="900" kern="1200" dirty="0" smtClean="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Calibri"/>
              </a:rPr>
              <a:t>: takes initiative, organizes, plans, team worker, builds relationships, expresses ideas, negotiates, presents, generates ideas, solves problems, assesses needs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900" b="1" kern="1200" dirty="0" smtClean="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Calibri"/>
              </a:rPr>
              <a:t>Sells items on online auctions</a:t>
            </a:r>
            <a:r>
              <a:rPr lang="en-US" sz="900" kern="1200" dirty="0" smtClean="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Calibri"/>
              </a:rPr>
              <a:t>: understands customers, entrepreneurial, analyzes data, calculates, estimates, predicts, recognizes opportunities, ICT-competent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900" b="1" kern="1200" dirty="0" smtClean="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Calibri"/>
              </a:rPr>
              <a:t>Social media user</a:t>
            </a:r>
            <a:r>
              <a:rPr lang="en-US" sz="900" kern="1200" dirty="0" smtClean="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Calibri"/>
              </a:rPr>
              <a:t>: expresses ideas, presents, understands audience, forms opinion, content publisher, creates digital content, data literate, ICT-competent </a:t>
            </a:r>
          </a:p>
          <a:p>
            <a:pPr marL="171450" indent="-171450" eaLnBrk="1" hangingPunct="1">
              <a:spcBef>
                <a:spcPct val="0"/>
              </a:spcBef>
              <a:spcAft>
                <a:spcPts val="600"/>
              </a:spcAft>
              <a:buFont typeface="Arial"/>
              <a:buChar char="•"/>
            </a:pPr>
            <a:endParaRPr lang="en-US" altLang="ru-RU" sz="1200" dirty="0" smtClean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D8EB3B-2CCE-4EBC-A8E3-D18C6938DFFD}" type="slidenum">
              <a:rPr lang="en-US" altLang="ru-RU" smtClean="0"/>
              <a:pPr/>
              <a:t>5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5588864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dirty="0" smtClean="0">
                <a:solidFill>
                  <a:schemeClr val="tx1"/>
                </a:solidFill>
              </a:rPr>
              <a:t>Bulgarian</a:t>
            </a:r>
          </a:p>
          <a:p>
            <a:r>
              <a:rPr lang="en-US" sz="1200" b="0" dirty="0" smtClean="0">
                <a:solidFill>
                  <a:schemeClr val="tx1"/>
                </a:solidFill>
              </a:rPr>
              <a:t>Croatian</a:t>
            </a:r>
          </a:p>
          <a:p>
            <a:r>
              <a:rPr lang="en-US" sz="1200" b="0" dirty="0" smtClean="0">
                <a:solidFill>
                  <a:schemeClr val="tx1"/>
                </a:solidFill>
              </a:rPr>
              <a:t>Dutch</a:t>
            </a:r>
          </a:p>
          <a:p>
            <a:r>
              <a:rPr lang="en-US" sz="1200" b="0" dirty="0" smtClean="0">
                <a:solidFill>
                  <a:schemeClr val="tx1"/>
                </a:solidFill>
              </a:rPr>
              <a:t>English</a:t>
            </a:r>
          </a:p>
          <a:p>
            <a:r>
              <a:rPr lang="en-US" sz="1200" b="0" dirty="0" smtClean="0">
                <a:solidFill>
                  <a:schemeClr val="tx1"/>
                </a:solidFill>
              </a:rPr>
              <a:t>French</a:t>
            </a:r>
          </a:p>
          <a:p>
            <a:r>
              <a:rPr lang="en-US" sz="1200" b="0" dirty="0" smtClean="0">
                <a:solidFill>
                  <a:schemeClr val="tx1"/>
                </a:solidFill>
              </a:rPr>
              <a:t>German</a:t>
            </a:r>
          </a:p>
          <a:p>
            <a:r>
              <a:rPr lang="en-US" sz="1200" b="0" dirty="0" smtClean="0">
                <a:solidFill>
                  <a:schemeClr val="tx1"/>
                </a:solidFill>
              </a:rPr>
              <a:t>Greek</a:t>
            </a:r>
          </a:p>
          <a:p>
            <a:r>
              <a:rPr lang="en-US" sz="1200" b="0" dirty="0" smtClean="0">
                <a:solidFill>
                  <a:schemeClr val="tx1"/>
                </a:solidFill>
              </a:rPr>
              <a:t>Hungarian</a:t>
            </a:r>
          </a:p>
          <a:p>
            <a:r>
              <a:rPr lang="en-US" sz="1200" b="0" dirty="0" smtClean="0">
                <a:solidFill>
                  <a:schemeClr val="tx1"/>
                </a:solidFill>
              </a:rPr>
              <a:t>Italian</a:t>
            </a:r>
            <a:endParaRPr lang="en-US" sz="1200" b="1" dirty="0" smtClean="0">
              <a:solidFill>
                <a:schemeClr val="tx1"/>
              </a:solidFill>
            </a:endParaRPr>
          </a:p>
          <a:p>
            <a:r>
              <a:rPr lang="en-US" sz="1200" b="0" dirty="0" smtClean="0">
                <a:solidFill>
                  <a:schemeClr val="tx1"/>
                </a:solidFill>
              </a:rPr>
              <a:t>Lithuanian</a:t>
            </a:r>
          </a:p>
          <a:p>
            <a:r>
              <a:rPr lang="en-US" sz="1200" b="0" dirty="0" smtClean="0">
                <a:solidFill>
                  <a:schemeClr val="tx1"/>
                </a:solidFill>
              </a:rPr>
              <a:t>Polish</a:t>
            </a:r>
          </a:p>
          <a:p>
            <a:r>
              <a:rPr lang="en-US" sz="1200" b="0" dirty="0" smtClean="0">
                <a:solidFill>
                  <a:schemeClr val="tx1"/>
                </a:solidFill>
              </a:rPr>
              <a:t>Romanian</a:t>
            </a:r>
            <a:endParaRPr lang="en-GB" sz="1200" b="0" kern="1200" dirty="0" smtClean="0">
              <a:solidFill>
                <a:schemeClr val="tx1"/>
              </a:solidFill>
              <a:latin typeface="+mn-lt"/>
              <a:ea typeface="MS PGothic" panose="020B0600070205080204" pitchFamily="34" charset="-128"/>
              <a:cs typeface="ＭＳ Ｐゴシック" charset="0"/>
            </a:endParaRPr>
          </a:p>
          <a:p>
            <a:pPr marL="0" algn="l" defTabSz="914400" rtl="0" eaLnBrk="1" latinLnBrk="0" hangingPunct="1">
              <a:buClr>
                <a:srgbClr val="BC0007"/>
              </a:buClr>
              <a:buSzPct val="120000"/>
            </a:pPr>
            <a:r>
              <a:rPr lang="en-US" sz="1200" b="0" dirty="0" smtClean="0">
                <a:solidFill>
                  <a:schemeClr val="tx1"/>
                </a:solidFill>
              </a:rPr>
              <a:t>Russian</a:t>
            </a:r>
          </a:p>
          <a:p>
            <a:pPr marL="0" algn="l" defTabSz="914400" rtl="0" eaLnBrk="1" latinLnBrk="0" hangingPunct="1">
              <a:buClr>
                <a:srgbClr val="BC0007"/>
              </a:buClr>
              <a:buSzPct val="120000"/>
            </a:pPr>
            <a:r>
              <a:rPr lang="en-US" sz="1200" b="0" dirty="0" smtClean="0">
                <a:solidFill>
                  <a:schemeClr val="tx1"/>
                </a:solidFill>
              </a:rPr>
              <a:t>Serbian</a:t>
            </a:r>
          </a:p>
          <a:p>
            <a:pPr marL="0" algn="l" defTabSz="914400" rtl="0" eaLnBrk="1" latinLnBrk="0" hangingPunct="1">
              <a:buClr>
                <a:srgbClr val="BC0007"/>
              </a:buClr>
              <a:buSzPct val="120000"/>
            </a:pPr>
            <a:r>
              <a:rPr lang="en-US" sz="1200" b="0" dirty="0" smtClean="0">
                <a:solidFill>
                  <a:schemeClr val="tx1"/>
                </a:solidFill>
              </a:rPr>
              <a:t>Spanish</a:t>
            </a:r>
            <a:endParaRPr lang="ru-RU" sz="1200" b="0" kern="1200" dirty="0" smtClean="0">
              <a:solidFill>
                <a:schemeClr val="tx1"/>
              </a:solidFill>
              <a:latin typeface="+mn-lt"/>
              <a:ea typeface="MS PGothic" panose="020B0600070205080204" pitchFamily="34" charset="-128"/>
              <a:cs typeface="ＭＳ Ｐゴシック" charset="0"/>
            </a:endParaRPr>
          </a:p>
          <a:p>
            <a:endParaRPr lang="en-US" sz="1200" b="0" dirty="0" smtClean="0">
              <a:solidFill>
                <a:schemeClr val="tx1"/>
              </a:solidFill>
            </a:endParaRPr>
          </a:p>
          <a:p>
            <a:endParaRPr lang="en-US" sz="1200" b="0" dirty="0" smtClean="0">
              <a:solidFill>
                <a:schemeClr val="tx1"/>
              </a:solidFill>
            </a:endParaRPr>
          </a:p>
          <a:p>
            <a:endParaRPr lang="en-US" sz="1200" b="0" dirty="0" smtClean="0">
              <a:solidFill>
                <a:schemeClr val="tx1"/>
              </a:solidFill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D8EB3B-2CCE-4EBC-A8E3-D18C6938DFFD}" type="slidenum">
              <a:rPr lang="en-US" altLang="ru-RU" smtClean="0"/>
              <a:pPr/>
              <a:t>6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9921450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ru-RU" sz="1200" dirty="0" smtClean="0"/>
              <a:t>function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D8EB3B-2CCE-4EBC-A8E3-D18C6938DFFD}" type="slidenum">
              <a:rPr lang="en-US" altLang="ru-RU" smtClean="0"/>
              <a:pPr/>
              <a:t>7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6031493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4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 smtClean="0"/>
          </a:p>
        </p:txBody>
      </p:sp>
      <p:sp>
        <p:nvSpPr>
          <p:cNvPr id="3891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7BF14473-CA9B-4EE8-8544-0A42B3DE221F}" type="slidenum">
              <a:rPr lang="en-US" altLang="ru-RU" sz="1200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12</a:t>
            </a:fld>
            <a:endParaRPr lang="en-US" altLang="ru-RU" sz="12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80006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0400" y="4979455"/>
            <a:ext cx="5458968" cy="1048684"/>
          </a:xfrm>
        </p:spPr>
        <p:txBody>
          <a:bodyPr rtlCol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0400" y="6014057"/>
            <a:ext cx="5458968" cy="621792"/>
          </a:xfrm>
        </p:spPr>
        <p:txBody>
          <a:bodyPr rtlCol="0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SzPct val="100000"/>
              <a:buFont typeface="Wingdings 2" pitchFamily="18" charset="2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smtClean="0"/>
              <a:t>Click to edit Master subtitle style</a:t>
            </a:r>
            <a:endParaRPr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3219450" y="6356350"/>
            <a:ext cx="47355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56588" y="6356350"/>
            <a:ext cx="685800" cy="365125"/>
          </a:xfrm>
          <a:prstGeom prst="rect">
            <a:avLst/>
          </a:prstGeom>
        </p:spPr>
        <p:txBody>
          <a:bodyPr/>
          <a:lstStyle>
            <a:lvl1pPr>
              <a:defRPr sz="1100">
                <a:solidFill>
                  <a:srgbClr val="858585"/>
                </a:solidFill>
              </a:defRPr>
            </a:lvl1pPr>
          </a:lstStyle>
          <a:p>
            <a:fld id="{CC0EF5C8-B9A5-409C-B3C4-AE531FC0FB45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305640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7212013" y="6356350"/>
            <a:ext cx="1752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13BB7BC2-B91F-4E3B-9AD8-BFA1FA18970A}" type="datetimeFigureOut">
              <a:rPr lang="en-US" altLang="ru-RU"/>
              <a:pPr/>
              <a:t>07/10/2014</a:t>
            </a:fld>
            <a:endParaRPr lang="en-US" alt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4625" y="6356350"/>
            <a:ext cx="60071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094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256588" y="360363"/>
            <a:ext cx="506412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D38D672B-F3D3-4671-BE88-C620F76256C4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8615167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D585290-D813-4B92-BC73-A6C4A3BE49E2}" type="datetimeFigureOut">
              <a:rPr lang="en-US" altLang="ru-RU"/>
              <a:pPr/>
              <a:t>07/10/2014</a:t>
            </a:fld>
            <a:endParaRPr lang="en-US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155C04-3160-41B7-A920-7A6E27A4208D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987808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D8249FC-DB7E-4D11-A0D8-EE554FE2ADFF}" type="datetimeFigureOut">
              <a:rPr lang="en-US" altLang="ru-RU"/>
              <a:pPr/>
              <a:t>07/10/2014</a:t>
            </a:fld>
            <a:endParaRPr lang="en-US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8F1198-3117-41CF-8F81-8D9E9DC7AC5F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40130921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821A620-7F2C-4E73-8A41-B0A691E795A8}" type="datetimeFigureOut">
              <a:rPr lang="en-US" altLang="ru-RU"/>
              <a:pPr/>
              <a:t>07/10/2014</a:t>
            </a:fld>
            <a:endParaRPr lang="en-US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87B28C-F076-41E6-89E5-339B0E0AED2C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860354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0DF061B-846F-4B09-BF2A-ECD793E3F50F}" type="datetimeFigureOut">
              <a:rPr lang="en-US" altLang="ru-RU"/>
              <a:pPr/>
              <a:t>07/10/2014</a:t>
            </a:fld>
            <a:endParaRPr lang="en-US" alt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99A4D5-12B2-4350-887A-032CE00BFD34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4998816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922F4DA-B43A-4F01-8557-86E5565883DF}" type="datetimeFigureOut">
              <a:rPr lang="en-US" altLang="ru-RU"/>
              <a:pPr/>
              <a:t>07/10/2014</a:t>
            </a:fld>
            <a:endParaRPr lang="en-US" alt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51B540-A4B3-45E8-BFA1-D54B9CE1EC19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2607073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BC46820-9608-471A-9446-DD020DD421C1}" type="datetimeFigureOut">
              <a:rPr lang="en-US" altLang="ru-RU"/>
              <a:pPr/>
              <a:t>07/10/2014</a:t>
            </a:fld>
            <a:endParaRPr lang="en-US" alt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03B307-BBD1-4F89-902C-5AE8C3C509AB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5162737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79274A1-B92D-4F4A-84EE-622A2A32B438}" type="datetimeFigureOut">
              <a:rPr lang="en-US" altLang="ru-RU"/>
              <a:pPr/>
              <a:t>07/10/2014</a:t>
            </a:fld>
            <a:endParaRPr lang="en-US" alt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02A53D-2ABE-49E3-A29D-71E50EC8D4DB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342364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27B75B1-D4C5-4779-B483-6E3220E81D1D}" type="datetimeFigureOut">
              <a:rPr lang="en-US" altLang="ru-RU"/>
              <a:pPr/>
              <a:t>07/10/2014</a:t>
            </a:fld>
            <a:endParaRPr lang="en-US" alt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879AB0-52F3-4749-A21A-99CF22F6B751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5090236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A740718-D255-4569-8F36-64DCC3F80C8E}" type="datetimeFigureOut">
              <a:rPr lang="en-US" altLang="ru-RU"/>
              <a:pPr/>
              <a:t>07/10/2014</a:t>
            </a:fld>
            <a:endParaRPr lang="en-US" alt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55D814-E0EF-45C4-AF88-8948F5F376F6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9628767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17C3E33-8BC8-4CEB-9AF8-FDF7DEC06906}" type="datetimeFigureOut">
              <a:rPr lang="en-US" altLang="ru-RU"/>
              <a:pPr/>
              <a:t>07/10/2014</a:t>
            </a:fld>
            <a:endParaRPr lang="en-US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A9218E-D84E-4C35-B0EE-822F3DED79C7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2981674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EA472F1-35D4-475E-ACC1-90D6D4BFBCBA}" type="datetimeFigureOut">
              <a:rPr lang="en-US" altLang="ru-RU"/>
              <a:pPr/>
              <a:t>07/10/2014</a:t>
            </a:fld>
            <a:endParaRPr lang="en-US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F0A637-DA06-4BD6-81F0-3AF275183082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354184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Relationship Id="rId5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4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4.xml"/><Relationship Id="rId2" Type="http://schemas.openxmlformats.org/officeDocument/2006/relationships/slideLayout" Target="../slideLayouts/slideLayout5.xml"/><Relationship Id="rId3" Type="http://schemas.openxmlformats.org/officeDocument/2006/relationships/slideLayout" Target="../slideLayouts/slideLayout6.xml"/><Relationship Id="rId4" Type="http://schemas.openxmlformats.org/officeDocument/2006/relationships/slideLayout" Target="../slideLayouts/slideLayout7.xml"/><Relationship Id="rId5" Type="http://schemas.openxmlformats.org/officeDocument/2006/relationships/slideLayout" Target="../slideLayouts/slideLayout8.xml"/><Relationship Id="rId6" Type="http://schemas.openxmlformats.org/officeDocument/2006/relationships/slideLayout" Target="../slideLayouts/slideLayout9.xml"/><Relationship Id="rId7" Type="http://schemas.openxmlformats.org/officeDocument/2006/relationships/slideLayout" Target="../slideLayouts/slideLayout10.xml"/><Relationship Id="rId8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914400"/>
            <a:ext cx="650875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 smtClean="0"/>
              <a:t>Click to edit Master title style</a:t>
            </a:r>
            <a:endParaRPr lang="en-US" altLang="ru-RU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2209800"/>
            <a:ext cx="6508750" cy="391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 smtClean="0"/>
              <a:t>Click to edit Master text styles</a:t>
            </a:r>
          </a:p>
          <a:p>
            <a:pPr lvl="1"/>
            <a:r>
              <a:rPr lang="en-GB" altLang="ru-RU" smtClean="0"/>
              <a:t>Second level</a:t>
            </a:r>
          </a:p>
          <a:p>
            <a:pPr lvl="2"/>
            <a:r>
              <a:rPr lang="en-GB" altLang="ru-RU" smtClean="0"/>
              <a:t>Third level</a:t>
            </a:r>
          </a:p>
          <a:p>
            <a:pPr lvl="3"/>
            <a:r>
              <a:rPr lang="en-GB" altLang="ru-RU" smtClean="0"/>
              <a:t>Fourth level</a:t>
            </a:r>
          </a:p>
          <a:p>
            <a:pPr lvl="4"/>
            <a:r>
              <a:rPr lang="en-GB" altLang="ru-RU" smtClean="0"/>
              <a:t>Fifth level</a:t>
            </a:r>
            <a:endParaRPr lang="en-US" altLang="ru-RU" smtClean="0"/>
          </a:p>
        </p:txBody>
      </p:sp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7716" y="87085"/>
            <a:ext cx="1175658" cy="117565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74" r:id="rId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rgbClr val="4D4D4D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4D4D4D"/>
          </a:solidFill>
          <a:latin typeface="Century Gothic" charset="0"/>
          <a:ea typeface="MS PGothic" panose="020B0600070205080204" pitchFamily="34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4D4D4D"/>
          </a:solidFill>
          <a:latin typeface="Century Gothic" charset="0"/>
          <a:ea typeface="MS PGothic" panose="020B0600070205080204" pitchFamily="34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4D4D4D"/>
          </a:solidFill>
          <a:latin typeface="Century Gothic" charset="0"/>
          <a:ea typeface="MS PGothic" panose="020B0600070205080204" pitchFamily="34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4D4D4D"/>
          </a:solidFill>
          <a:latin typeface="Century Gothic" charset="0"/>
          <a:ea typeface="MS PGothic" panose="020B0600070205080204" pitchFamily="34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rgbClr val="4D4D4D"/>
          </a:solidFill>
          <a:latin typeface="Century Gothic" charset="0"/>
          <a:ea typeface="ＭＳ Ｐゴシック" charset="0"/>
          <a:cs typeface="ＭＳ Ｐゴシック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rgbClr val="4D4D4D"/>
          </a:solidFill>
          <a:latin typeface="Century Gothic" charset="0"/>
          <a:ea typeface="ＭＳ Ｐゴシック" charset="0"/>
          <a:cs typeface="ＭＳ Ｐゴシック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rgbClr val="4D4D4D"/>
          </a:solidFill>
          <a:latin typeface="Century Gothic" charset="0"/>
          <a:ea typeface="ＭＳ Ｐゴシック" charset="0"/>
          <a:cs typeface="ＭＳ Ｐゴシック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rgbClr val="4D4D4D"/>
          </a:solidFill>
          <a:latin typeface="Century Gothic" charset="0"/>
          <a:ea typeface="ＭＳ Ｐゴシック" charset="0"/>
          <a:cs typeface="ＭＳ Ｐゴシック" charset="0"/>
        </a:defRPr>
      </a:lvl9pPr>
    </p:titleStyle>
    <p:bodyStyle>
      <a:lvl1pPr marL="228600" indent="-228600" algn="l" rtl="0" eaLnBrk="0" fontAlgn="base" hangingPunct="0">
        <a:spcBef>
          <a:spcPts val="1800"/>
        </a:spcBef>
        <a:spcAft>
          <a:spcPct val="0"/>
        </a:spcAft>
        <a:buClr>
          <a:schemeClr val="accent1"/>
        </a:buClr>
        <a:buSzPct val="100000"/>
        <a:buFont typeface="Wingdings 2" panose="05020102010507070707" pitchFamily="18" charset="2"/>
        <a:buChar char="¡"/>
        <a:defRPr sz="2000" kern="1200">
          <a:solidFill>
            <a:schemeClr val="tx2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457200" indent="-228600" algn="l" rtl="0" eaLnBrk="0" fontAlgn="base" hangingPunct="0">
        <a:spcBef>
          <a:spcPts val="600"/>
        </a:spcBef>
        <a:spcAft>
          <a:spcPct val="0"/>
        </a:spcAft>
        <a:buClr>
          <a:srgbClr val="4D0000"/>
        </a:buClr>
        <a:buSzPct val="100000"/>
        <a:buFont typeface="Wingdings 2" panose="05020102010507070707" pitchFamily="18" charset="2"/>
        <a:buChar char="¡"/>
        <a:defRPr kern="1200">
          <a:solidFill>
            <a:schemeClr val="tx2"/>
          </a:solidFill>
          <a:latin typeface="+mn-lt"/>
          <a:ea typeface="MS PGothic" panose="020B0600070205080204" pitchFamily="34" charset="-128"/>
          <a:cs typeface="+mn-cs"/>
        </a:defRPr>
      </a:lvl2pPr>
      <a:lvl3pPr marL="685800" indent="-22860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100000"/>
        <a:buFont typeface="Wingdings 2" panose="05020102010507070707" pitchFamily="18" charset="2"/>
        <a:buChar char="¡"/>
        <a:defRPr kern="1200">
          <a:solidFill>
            <a:schemeClr val="tx2"/>
          </a:solidFill>
          <a:latin typeface="+mn-lt"/>
          <a:ea typeface="MS PGothic" panose="020B0600070205080204" pitchFamily="34" charset="-128"/>
          <a:cs typeface="+mn-cs"/>
        </a:defRPr>
      </a:lvl3pPr>
      <a:lvl4pPr marL="914400" indent="-228600" algn="l" rtl="0" eaLnBrk="0" fontAlgn="base" hangingPunct="0">
        <a:spcBef>
          <a:spcPts val="600"/>
        </a:spcBef>
        <a:spcAft>
          <a:spcPct val="0"/>
        </a:spcAft>
        <a:buClr>
          <a:srgbClr val="4D0000"/>
        </a:buClr>
        <a:buSzPct val="100000"/>
        <a:buFont typeface="Wingdings 2" panose="05020102010507070707" pitchFamily="18" charset="2"/>
        <a:buChar char="¡"/>
        <a:defRPr kern="1200">
          <a:solidFill>
            <a:schemeClr val="tx2"/>
          </a:solidFill>
          <a:latin typeface="+mn-lt"/>
          <a:ea typeface="MS PGothic" panose="020B0600070205080204" pitchFamily="34" charset="-128"/>
          <a:cs typeface="+mn-cs"/>
        </a:defRPr>
      </a:lvl4pPr>
      <a:lvl5pPr marL="1143000" indent="-22860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100000"/>
        <a:buFont typeface="Wingdings 2" panose="05020102010507070707" pitchFamily="18" charset="2"/>
        <a:buChar char="¡"/>
        <a:defRPr kern="1200">
          <a:solidFill>
            <a:schemeClr val="tx2"/>
          </a:solidFill>
          <a:latin typeface="+mn-lt"/>
          <a:ea typeface="MS PGothic" panose="020B0600070205080204" pitchFamily="34" charset="-128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lang="en-US" sz="1800" kern="1200" dirty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 smtClean="0"/>
              <a:t>Click to edit Master title style</a:t>
            </a:r>
            <a:endParaRPr lang="en-US" altLang="ru-RU" smtClean="0"/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 smtClean="0"/>
              <a:t>Click to edit Master text styles</a:t>
            </a:r>
          </a:p>
          <a:p>
            <a:pPr lvl="1"/>
            <a:r>
              <a:rPr lang="en-GB" altLang="ru-RU" smtClean="0"/>
              <a:t>Second level</a:t>
            </a:r>
          </a:p>
          <a:p>
            <a:pPr lvl="2"/>
            <a:r>
              <a:rPr lang="en-GB" altLang="ru-RU" smtClean="0"/>
              <a:t>Third level</a:t>
            </a:r>
          </a:p>
          <a:p>
            <a:pPr lvl="3"/>
            <a:r>
              <a:rPr lang="en-GB" altLang="ru-RU" smtClean="0"/>
              <a:t>Fourth level</a:t>
            </a:r>
          </a:p>
          <a:p>
            <a:pPr lvl="4"/>
            <a:r>
              <a:rPr lang="en-GB" altLang="ru-RU" smtClean="0"/>
              <a:t>Fifth level</a:t>
            </a:r>
            <a:endParaRPr lang="en-US" alt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F74E8D00-BC8F-48A7-9F8B-98AAD47D97C2}" type="datetimeFigureOut">
              <a:rPr lang="en-US" altLang="ru-RU"/>
              <a:pPr/>
              <a:t>07/10/2014</a:t>
            </a:fld>
            <a:endParaRPr lang="en-US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C2F0428A-D150-4359-949E-5C49A0D65668}" type="slidenum">
              <a:rPr lang="en-US" altLang="ru-RU"/>
              <a:pPr/>
              <a:t>‹#›</a:t>
            </a:fld>
            <a:endParaRPr lang="en-US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hyperlink" Target="http://YouRock.Jobs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hyperlink" Target="http://Facebook.com/YouRockJobs" TargetMode="External"/><Relationship Id="rId5" Type="http://schemas.openxmlformats.org/officeDocument/2006/relationships/hyperlink" Target="http://Twitter.com/YouRockJobs" TargetMode="External"/><Relationship Id="rId6" Type="http://schemas.openxmlformats.org/officeDocument/2006/relationships/hyperlink" Target="http://Instagram.com/YouRockJobs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yourock.jobs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4" Type="http://schemas.openxmlformats.org/officeDocument/2006/relationships/image" Target="../media/image11.jpeg"/><Relationship Id="rId5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lideshare.net/joerivandenbergh/infogra?ref=http://www.insites-consulting.com/infographic-millennials-social-media/" TargetMode="External"/><Relationship Id="rId4" Type="http://schemas.openxmlformats.org/officeDocument/2006/relationships/hyperlink" Target="http://successfulworkplace.com/2013/03/31/young-people-hate-linkedin/" TargetMode="External"/><Relationship Id="rId5" Type="http://schemas.openxmlformats.org/officeDocument/2006/relationships/hyperlink" Target="http://eskills2013.eu/fileadmin/monitor2013/documents/MONITOR_Final_Report.pdf" TargetMode="External"/><Relationship Id="rId6" Type="http://schemas.openxmlformats.org/officeDocument/2006/relationships/hyperlink" Target="http://www.mckinsey.com/insights/social_sector/converting_education_to_employment_in_europe" TargetMode="External"/><Relationship Id="rId7" Type="http://schemas.openxmlformats.org/officeDocument/2006/relationships/hyperlink" Target="http://www.brathay.org.uk/2014/06/young-advised-give-job-application-personality-boost/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3.xml.rels><?xml version="1.0" encoding="UTF-8" standalone="yes"?>
<Relationships xmlns="http://schemas.openxmlformats.org/package/2006/relationships"><Relationship Id="rId11" Type="http://schemas.openxmlformats.org/officeDocument/2006/relationships/hyperlink" Target="http://getbusy.gr/Home/News/All/18732" TargetMode="External"/><Relationship Id="rId12" Type="http://schemas.openxmlformats.org/officeDocument/2006/relationships/hyperlink" Target="http://uplosarek.wordpress.com/2014/05/19/yourock-jobs-rosnie-konkurencja-dla-serwisow-profesjonalnych/" TargetMode="External"/><Relationship Id="rId13" Type="http://schemas.openxmlformats.org/officeDocument/2006/relationships/hyperlink" Target="http://eu-youthaward.org/news/interview_ian-clifford" TargetMode="External"/><Relationship Id="rId14" Type="http://schemas.openxmlformats.org/officeDocument/2006/relationships/hyperlink" Target="http://jobsinnovators.org/2014/05/21/yourock/" TargetMode="External"/><Relationship Id="rId15" Type="http://schemas.openxmlformats.org/officeDocument/2006/relationships/hyperlink" Target="http://www.libertyglobal.com/pdf/press-release/03-27-Liberty-Global-and-Telecentre-FINAL.pdf" TargetMode="External"/><Relationship Id="rId16" Type="http://schemas.openxmlformats.org/officeDocument/2006/relationships/hyperlink" Target="http://www.umkbw.de/content/dam/umkbw-de/doc/140328_Pressemitteilung_UnitymediaKabelBW_YouRock_jobs.pdf" TargetMode="External"/><Relationship Id="rId17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eg"/><Relationship Id="rId3" Type="http://schemas.openxmlformats.org/officeDocument/2006/relationships/image" Target="../media/image14.jpeg"/><Relationship Id="rId4" Type="http://schemas.openxmlformats.org/officeDocument/2006/relationships/hyperlink" Target="http://www.skai.gr/player/TV/?mmid=251933" TargetMode="External"/><Relationship Id="rId5" Type="http://schemas.openxmlformats.org/officeDocument/2006/relationships/hyperlink" Target="http://careers.theguardian.com/careers-blog/unemployment-social-innovation-european-union" TargetMode="External"/><Relationship Id="rId6" Type="http://schemas.openxmlformats.org/officeDocument/2006/relationships/hyperlink" Target="http://www.forbes.com/sites/federicoguerrini/2014/04/16/10-innovations-that-want-to-tackle-unemployment-in-europe/" TargetMode="External"/><Relationship Id="rId7" Type="http://schemas.openxmlformats.org/officeDocument/2006/relationships/hyperlink" Target="https://owa.interfranchise.gr/owa/redir.aspx?C=722d83fcf50447fb93cfaba3d93becf2&amp;URL=http://europa.eu/rapid/press-release_MEMO-14-287_en.htm" TargetMode="External"/><Relationship Id="rId8" Type="http://schemas.openxmlformats.org/officeDocument/2006/relationships/hyperlink" Target="https://owa.interfranchise.gr/owa/redir.aspx?C=722d83fcf50447fb93cfaba3d93becf2&amp;URL=http://europa.eu/rapid/press-release_IP-14-310_en.htm" TargetMode="External"/><Relationship Id="rId9" Type="http://schemas.openxmlformats.org/officeDocument/2006/relationships/hyperlink" Target="http://www.kathimerini.gr/768572/article/oikonomia/epixeirhseis/yourock-prwta-oi-de3iothtes-kai-meta-h-ergasiakh-empeiria" TargetMode="External"/><Relationship Id="rId10" Type="http://schemas.openxmlformats.org/officeDocument/2006/relationships/hyperlink" Target="http://www.neolaia.gr/2014/05/27/yourock-jobs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yourock.jobs" TargetMode="External"/><Relationship Id="rId4" Type="http://schemas.openxmlformats.org/officeDocument/2006/relationships/hyperlink" Target="mailto:ian@yourock.jobs" TargetMode="External"/><Relationship Id="rId5" Type="http://schemas.openxmlformats.org/officeDocument/2006/relationships/hyperlink" Target="http://facebook.com/yourockjobs" TargetMode="External"/><Relationship Id="rId6" Type="http://schemas.openxmlformats.org/officeDocument/2006/relationships/hyperlink" Target="http://twitter.com/yourockjobs" TargetMode="External"/><Relationship Id="rId7" Type="http://schemas.openxmlformats.org/officeDocument/2006/relationships/hyperlink" Target="http://instagram.com/yourockjobs" TargetMode="External"/><Relationship Id="rId8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2" descr="CrowdsceneNEW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8" name="TextBox 1"/>
          <p:cNvSpPr txBox="1">
            <a:spLocks noChangeArrowheads="1"/>
          </p:cNvSpPr>
          <p:nvPr/>
        </p:nvSpPr>
        <p:spPr bwMode="auto">
          <a:xfrm>
            <a:off x="2001838" y="6007100"/>
            <a:ext cx="494506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ru-RU" b="1" dirty="0" smtClean="0">
                <a:solidFill>
                  <a:schemeClr val="bg1"/>
                </a:solidFill>
              </a:rPr>
              <a:t>Rocking: September 2014</a:t>
            </a:r>
            <a:endParaRPr lang="en-US" alt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manifesto.png"/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75" r="-33"/>
          <a:stretch/>
        </p:blipFill>
        <p:spPr>
          <a:xfrm>
            <a:off x="0" y="-50799"/>
            <a:ext cx="9160944" cy="6908799"/>
          </a:xfrm>
        </p:spPr>
      </p:pic>
    </p:spTree>
    <p:extLst>
      <p:ext uri="{BB962C8B-B14F-4D97-AF65-F5344CB8AC3E}">
        <p14:creationId xmlns:p14="http://schemas.microsoft.com/office/powerpoint/2010/main" val="16202837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Content Placeholder 1"/>
          <p:cNvSpPr>
            <a:spLocks noGrp="1"/>
          </p:cNvSpPr>
          <p:nvPr>
            <p:ph idx="1"/>
          </p:nvPr>
        </p:nvSpPr>
        <p:spPr>
          <a:xfrm>
            <a:off x="59764" y="188885"/>
            <a:ext cx="4542118" cy="6213549"/>
          </a:xfrm>
        </p:spPr>
        <p:txBody>
          <a:bodyPr/>
          <a:lstStyle/>
          <a:p>
            <a:pPr>
              <a:buClr>
                <a:srgbClr val="EFCB56"/>
              </a:buClr>
            </a:pPr>
            <a:r>
              <a:rPr lang="en-US" altLang="ru-RU" sz="2400" dirty="0" smtClean="0"/>
              <a:t>What is YouRock?</a:t>
            </a:r>
          </a:p>
          <a:p>
            <a:pPr>
              <a:buClr>
                <a:srgbClr val="EFCB56"/>
              </a:buClr>
            </a:pPr>
            <a:r>
              <a:rPr lang="en-US" altLang="ru-RU" sz="2400" dirty="0"/>
              <a:t>How does the profile work?</a:t>
            </a:r>
          </a:p>
          <a:p>
            <a:pPr>
              <a:buClr>
                <a:srgbClr val="EFCB56"/>
              </a:buClr>
            </a:pPr>
            <a:r>
              <a:rPr lang="en-US" altLang="ru-RU" sz="2400" dirty="0" smtClean="0"/>
              <a:t>What progress so far?</a:t>
            </a:r>
          </a:p>
          <a:p>
            <a:pPr>
              <a:buClr>
                <a:srgbClr val="EFCB56"/>
              </a:buClr>
            </a:pPr>
            <a:r>
              <a:rPr lang="en-US" altLang="ru-RU" sz="2400" dirty="0" smtClean="0"/>
              <a:t>What is the plan from here?</a:t>
            </a:r>
          </a:p>
          <a:p>
            <a:pPr>
              <a:buClr>
                <a:srgbClr val="EFCB56"/>
              </a:buClr>
            </a:pPr>
            <a:r>
              <a:rPr lang="en-US" altLang="ru-RU" sz="2400" dirty="0" smtClean="0"/>
              <a:t>How will it reach people?</a:t>
            </a:r>
          </a:p>
          <a:p>
            <a:pPr>
              <a:buClr>
                <a:srgbClr val="EFCB56"/>
              </a:buClr>
            </a:pPr>
            <a:r>
              <a:rPr lang="en-US" altLang="ru-RU" sz="2400" dirty="0" smtClean="0"/>
              <a:t>Why use YouRock?</a:t>
            </a:r>
          </a:p>
          <a:p>
            <a:pPr marL="0" indent="0">
              <a:buClr>
                <a:srgbClr val="EFCB56"/>
              </a:buClr>
              <a:buNone/>
            </a:pPr>
            <a:r>
              <a:rPr lang="en-US" altLang="ru-RU" sz="2400" b="1" dirty="0" smtClean="0"/>
              <a:t>Background</a:t>
            </a:r>
            <a:endParaRPr lang="en-US" altLang="ru-RU" sz="2400" b="1" dirty="0"/>
          </a:p>
          <a:p>
            <a:pPr>
              <a:buClr>
                <a:srgbClr val="EFCB56"/>
              </a:buClr>
            </a:pPr>
            <a:r>
              <a:rPr lang="en-US" altLang="ru-RU" sz="2400" dirty="0" smtClean="0"/>
              <a:t>Who is behind YouRock?</a:t>
            </a:r>
          </a:p>
          <a:p>
            <a:pPr>
              <a:buClr>
                <a:srgbClr val="EFCB56"/>
              </a:buClr>
            </a:pPr>
            <a:r>
              <a:rPr lang="en-US" altLang="ru-RU" sz="2400" dirty="0" smtClean="0"/>
              <a:t>What’s the evidence?</a:t>
            </a:r>
          </a:p>
          <a:p>
            <a:pPr>
              <a:buClr>
                <a:srgbClr val="EFCB56"/>
              </a:buClr>
            </a:pPr>
            <a:r>
              <a:rPr lang="en-US" altLang="ru-RU" sz="2400" dirty="0" smtClean="0"/>
              <a:t>Where is the PR?</a:t>
            </a:r>
          </a:p>
          <a:p>
            <a:pPr>
              <a:buClr>
                <a:srgbClr val="EFCB56"/>
              </a:buClr>
            </a:pPr>
            <a:r>
              <a:rPr lang="en-US" altLang="ru-RU" sz="2400" dirty="0" smtClean="0"/>
              <a:t>How to engage with us?</a:t>
            </a:r>
          </a:p>
          <a:p>
            <a:pPr>
              <a:buClr>
                <a:srgbClr val="EFCB56"/>
              </a:buClr>
            </a:pPr>
            <a:endParaRPr lang="en-US" altLang="ru-RU" sz="2400" dirty="0" smtClean="0"/>
          </a:p>
          <a:p>
            <a:pPr marL="0" indent="0">
              <a:buNone/>
            </a:pPr>
            <a:endParaRPr lang="en-US" altLang="ru-RU" sz="2400" dirty="0" smtClean="0"/>
          </a:p>
        </p:txBody>
      </p:sp>
      <p:pic>
        <p:nvPicPr>
          <p:cNvPr id="3" name="Picture 2" descr="codin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1139" y="0"/>
            <a:ext cx="4560396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74626" y="1553240"/>
            <a:ext cx="8969374" cy="5050759"/>
          </a:xfrm>
        </p:spPr>
        <p:txBody>
          <a:bodyPr/>
          <a:lstStyle/>
          <a:p>
            <a:pPr marL="0" indent="0">
              <a:spcBef>
                <a:spcPts val="1200"/>
              </a:spcBef>
              <a:buClr>
                <a:srgbClr val="E27941"/>
              </a:buClr>
              <a:buNone/>
              <a:defRPr/>
            </a:pPr>
            <a:r>
              <a:rPr lang="en-US" sz="2400" b="1" dirty="0" smtClean="0">
                <a:hlinkClick r:id="rId3"/>
              </a:rPr>
              <a:t>http://YouRock.Jobs</a:t>
            </a:r>
            <a:r>
              <a:rPr lang="en-US" sz="2400" b="1" dirty="0"/>
              <a:t> </a:t>
            </a:r>
            <a:endParaRPr lang="en-US" sz="2400" b="1" dirty="0" smtClean="0"/>
          </a:p>
          <a:p>
            <a:pPr>
              <a:spcBef>
                <a:spcPts val="1200"/>
              </a:spcBef>
              <a:buClr>
                <a:srgbClr val="E27941"/>
              </a:buClr>
              <a:buFont typeface="Wingdings 2" charset="2"/>
              <a:buChar char="¡"/>
              <a:defRPr/>
            </a:pPr>
            <a:r>
              <a:rPr lang="en-US" sz="2400" dirty="0"/>
              <a:t>i</a:t>
            </a:r>
            <a:r>
              <a:rPr lang="en-US" sz="2400" dirty="0" smtClean="0"/>
              <a:t>s an </a:t>
            </a:r>
            <a:r>
              <a:rPr lang="en-US" sz="2400" dirty="0">
                <a:solidFill>
                  <a:schemeClr val="tx1"/>
                </a:solidFill>
              </a:rPr>
              <a:t>exciting</a:t>
            </a:r>
            <a:r>
              <a:rPr lang="en-US" sz="2400" dirty="0"/>
              <a:t>, online </a:t>
            </a:r>
            <a:r>
              <a:rPr lang="en-US" sz="2400" b="1" dirty="0">
                <a:solidFill>
                  <a:srgbClr val="D86334"/>
                </a:solidFill>
              </a:rPr>
              <a:t>youth</a:t>
            </a:r>
            <a:r>
              <a:rPr lang="en-US" sz="2400" dirty="0">
                <a:solidFill>
                  <a:srgbClr val="D86334"/>
                </a:solidFill>
              </a:rPr>
              <a:t> </a:t>
            </a:r>
            <a:r>
              <a:rPr lang="en-US" sz="2400" b="1" dirty="0">
                <a:solidFill>
                  <a:srgbClr val="D86334"/>
                </a:solidFill>
              </a:rPr>
              <a:t>employability</a:t>
            </a:r>
            <a:r>
              <a:rPr lang="en-US" sz="2400" dirty="0">
                <a:solidFill>
                  <a:srgbClr val="D86334"/>
                </a:solidFill>
              </a:rPr>
              <a:t> </a:t>
            </a:r>
            <a:r>
              <a:rPr lang="en-US" sz="2400" dirty="0"/>
              <a:t>platform </a:t>
            </a:r>
            <a:endParaRPr lang="en-US" sz="2400" dirty="0" smtClean="0"/>
          </a:p>
          <a:p>
            <a:pPr lvl="2">
              <a:spcBef>
                <a:spcPts val="1400"/>
              </a:spcBef>
              <a:buClr>
                <a:srgbClr val="D86334"/>
              </a:buClr>
            </a:pPr>
            <a:r>
              <a:rPr lang="en-US" altLang="ru-RU" sz="2000" b="1" dirty="0" smtClean="0">
                <a:solidFill>
                  <a:srgbClr val="D86334"/>
                </a:solidFill>
              </a:rPr>
              <a:t>Focuses on skills </a:t>
            </a:r>
            <a:r>
              <a:rPr lang="en-GB" altLang="ru-RU" sz="2000" dirty="0" smtClean="0">
                <a:solidFill>
                  <a:schemeClr val="tx1"/>
                </a:solidFill>
              </a:rPr>
              <a:t>supporting </a:t>
            </a:r>
            <a:r>
              <a:rPr lang="en-US" altLang="ru-RU" sz="2000" b="1" dirty="0" smtClean="0">
                <a:solidFill>
                  <a:srgbClr val="D86334"/>
                </a:solidFill>
              </a:rPr>
              <a:t>youth </a:t>
            </a:r>
            <a:r>
              <a:rPr lang="en-US" altLang="ru-RU" sz="2000" dirty="0" smtClean="0"/>
              <a:t>with little or </a:t>
            </a:r>
            <a:r>
              <a:rPr lang="en-US" altLang="ru-RU" sz="2000" dirty="0"/>
              <a:t>no work </a:t>
            </a:r>
            <a:r>
              <a:rPr lang="en-US" altLang="ru-RU" sz="2000" dirty="0" smtClean="0"/>
              <a:t>history</a:t>
            </a:r>
          </a:p>
          <a:p>
            <a:pPr lvl="2">
              <a:spcBef>
                <a:spcPts val="1400"/>
              </a:spcBef>
              <a:buClr>
                <a:srgbClr val="D86334"/>
              </a:buClr>
            </a:pPr>
            <a:r>
              <a:rPr lang="en-US" altLang="ru-RU" sz="2000" dirty="0" smtClean="0">
                <a:solidFill>
                  <a:schemeClr val="tx1"/>
                </a:solidFill>
              </a:rPr>
              <a:t>Profiles in </a:t>
            </a:r>
            <a:r>
              <a:rPr lang="en-US" altLang="ru-RU" sz="2000" b="1" dirty="0">
                <a:solidFill>
                  <a:srgbClr val="D86334"/>
                </a:solidFill>
              </a:rPr>
              <a:t>15 languages</a:t>
            </a:r>
            <a:r>
              <a:rPr lang="en-US" altLang="ru-RU" sz="2000" dirty="0">
                <a:solidFill>
                  <a:srgbClr val="D86334"/>
                </a:solidFill>
              </a:rPr>
              <a:t> </a:t>
            </a:r>
            <a:r>
              <a:rPr lang="en-US" altLang="ru-RU" sz="2000" dirty="0" smtClean="0"/>
              <a:t>support cross-border recruitment</a:t>
            </a:r>
          </a:p>
          <a:p>
            <a:pPr lvl="2">
              <a:spcBef>
                <a:spcPts val="1400"/>
              </a:spcBef>
              <a:buClr>
                <a:srgbClr val="D86334"/>
              </a:buClr>
            </a:pPr>
            <a:r>
              <a:rPr lang="en-US" altLang="ru-RU" sz="2000" dirty="0"/>
              <a:t>S</a:t>
            </a:r>
            <a:r>
              <a:rPr lang="en-US" altLang="ru-RU" sz="2000" dirty="0" smtClean="0"/>
              <a:t>upports </a:t>
            </a:r>
            <a:r>
              <a:rPr lang="en-US" altLang="ru-RU" sz="2000" b="1" dirty="0">
                <a:solidFill>
                  <a:srgbClr val="D86334"/>
                </a:solidFill>
              </a:rPr>
              <a:t>three sectors </a:t>
            </a:r>
            <a:r>
              <a:rPr lang="en-US" altLang="ru-RU" sz="2000" dirty="0"/>
              <a:t>of </a:t>
            </a:r>
            <a:r>
              <a:rPr lang="en-US" altLang="ru-RU" sz="2000" b="1" dirty="0">
                <a:solidFill>
                  <a:srgbClr val="D86334"/>
                </a:solidFill>
              </a:rPr>
              <a:t>employer</a:t>
            </a:r>
            <a:r>
              <a:rPr lang="en-US" altLang="ru-RU" sz="2000" dirty="0"/>
              <a:t>: large, </a:t>
            </a:r>
            <a:r>
              <a:rPr lang="en-US" altLang="ru-RU" sz="2000" dirty="0" smtClean="0"/>
              <a:t>SME, </a:t>
            </a:r>
            <a:r>
              <a:rPr lang="en-US" altLang="ru-RU" sz="2000" dirty="0"/>
              <a:t>and </a:t>
            </a:r>
            <a:r>
              <a:rPr lang="en-US" altLang="ru-RU" sz="2000" dirty="0" smtClean="0"/>
              <a:t>entrepreneur</a:t>
            </a:r>
            <a:endParaRPr lang="en-US" sz="2000" dirty="0" smtClean="0"/>
          </a:p>
          <a:p>
            <a:pPr>
              <a:spcBef>
                <a:spcPts val="1200"/>
              </a:spcBef>
              <a:buClr>
                <a:srgbClr val="E27941"/>
              </a:buClr>
              <a:buFont typeface="Wingdings 2" charset="2"/>
              <a:buChar char="¡"/>
              <a:defRPr/>
            </a:pPr>
            <a:r>
              <a:rPr lang="en-US" altLang="ru-RU" sz="2400" dirty="0">
                <a:solidFill>
                  <a:srgbClr val="333333"/>
                </a:solidFill>
              </a:rPr>
              <a:t>i</a:t>
            </a:r>
            <a:r>
              <a:rPr lang="en-US" altLang="ru-RU" sz="2400" dirty="0" smtClean="0">
                <a:solidFill>
                  <a:srgbClr val="333333"/>
                </a:solidFill>
              </a:rPr>
              <a:t>s a</a:t>
            </a:r>
            <a:r>
              <a:rPr lang="en-US" altLang="ru-RU" sz="2400" b="1" dirty="0" smtClean="0">
                <a:solidFill>
                  <a:srgbClr val="D86334"/>
                </a:solidFill>
              </a:rPr>
              <a:t> social </a:t>
            </a:r>
            <a:r>
              <a:rPr lang="en-US" altLang="ru-RU" sz="2400" b="1" dirty="0">
                <a:solidFill>
                  <a:srgbClr val="D86334"/>
                </a:solidFill>
              </a:rPr>
              <a:t>media campaign </a:t>
            </a:r>
            <a:r>
              <a:rPr lang="en-US" altLang="ru-RU" sz="2400" dirty="0">
                <a:solidFill>
                  <a:schemeClr val="tx1"/>
                </a:solidFill>
              </a:rPr>
              <a:t>with </a:t>
            </a:r>
            <a:r>
              <a:rPr lang="en-US" altLang="ru-RU" sz="2400" dirty="0" smtClean="0">
                <a:solidFill>
                  <a:schemeClr val="tx1"/>
                </a:solidFill>
              </a:rPr>
              <a:t>attractive viral </a:t>
            </a:r>
            <a:r>
              <a:rPr lang="en-US" altLang="ru-RU" sz="2400" dirty="0" smtClean="0">
                <a:solidFill>
                  <a:srgbClr val="333333"/>
                </a:solidFill>
              </a:rPr>
              <a:t>messages</a:t>
            </a:r>
            <a:endParaRPr lang="en-US" altLang="ru-RU" sz="2400" dirty="0">
              <a:solidFill>
                <a:srgbClr val="333333"/>
              </a:solidFill>
            </a:endParaRPr>
          </a:p>
          <a:p>
            <a:pPr>
              <a:spcBef>
                <a:spcPts val="1200"/>
              </a:spcBef>
              <a:buClr>
                <a:srgbClr val="E27941"/>
              </a:buClr>
              <a:buFont typeface="Wingdings 2" charset="2"/>
              <a:buChar char="¡"/>
            </a:pPr>
            <a:r>
              <a:rPr lang="en-US" altLang="ru-RU" sz="2400" dirty="0">
                <a:solidFill>
                  <a:srgbClr val="333333"/>
                </a:solidFill>
              </a:rPr>
              <a:t>h</a:t>
            </a:r>
            <a:r>
              <a:rPr lang="en-US" altLang="ru-RU" sz="2400" dirty="0" smtClean="0">
                <a:solidFill>
                  <a:srgbClr val="333333"/>
                </a:solidFill>
              </a:rPr>
              <a:t>as high level EU </a:t>
            </a:r>
            <a:r>
              <a:rPr lang="en-US" altLang="ru-RU" sz="2400" b="1" dirty="0" smtClean="0">
                <a:solidFill>
                  <a:srgbClr val="D86334"/>
                </a:solidFill>
              </a:rPr>
              <a:t>political &amp; industry engagement </a:t>
            </a:r>
          </a:p>
          <a:p>
            <a:pPr>
              <a:spcBef>
                <a:spcPts val="1200"/>
              </a:spcBef>
              <a:buClr>
                <a:srgbClr val="E27941"/>
              </a:buClr>
              <a:buFont typeface="Wingdings 2" charset="2"/>
              <a:buChar char="¡"/>
            </a:pPr>
            <a:r>
              <a:rPr lang="en-US" altLang="ru-RU" sz="2400" dirty="0"/>
              <a:t>meets EU </a:t>
            </a:r>
            <a:r>
              <a:rPr lang="en-US" altLang="ru-RU" sz="2400" b="1" dirty="0">
                <a:solidFill>
                  <a:srgbClr val="D86334"/>
                </a:solidFill>
              </a:rPr>
              <a:t>economic</a:t>
            </a:r>
            <a:r>
              <a:rPr lang="en-US" altLang="ru-RU" sz="2400" dirty="0"/>
              <a:t> &amp; </a:t>
            </a:r>
            <a:r>
              <a:rPr lang="en-US" altLang="ru-RU" sz="2400" b="1" dirty="0">
                <a:solidFill>
                  <a:srgbClr val="D86334"/>
                </a:solidFill>
              </a:rPr>
              <a:t>social</a:t>
            </a:r>
            <a:r>
              <a:rPr lang="en-US" altLang="ru-RU" sz="2400" dirty="0">
                <a:solidFill>
                  <a:srgbClr val="D86334"/>
                </a:solidFill>
              </a:rPr>
              <a:t> </a:t>
            </a:r>
            <a:r>
              <a:rPr lang="en-US" altLang="ru-RU" sz="2400" b="1" dirty="0">
                <a:solidFill>
                  <a:srgbClr val="D86334"/>
                </a:solidFill>
              </a:rPr>
              <a:t>priorities</a:t>
            </a:r>
          </a:p>
          <a:p>
            <a:pPr>
              <a:spcBef>
                <a:spcPts val="1200"/>
              </a:spcBef>
              <a:buClr>
                <a:srgbClr val="E27941"/>
              </a:buClr>
              <a:buFont typeface="Wingdings 2" charset="2"/>
              <a:buChar char="¡"/>
            </a:pPr>
            <a:r>
              <a:rPr lang="en-US" altLang="ru-RU" sz="2400" dirty="0" smtClean="0"/>
              <a:t>has a wide </a:t>
            </a:r>
            <a:r>
              <a:rPr lang="en-US" altLang="ru-RU" sz="2400" b="1" dirty="0" smtClean="0">
                <a:solidFill>
                  <a:srgbClr val="D86334"/>
                </a:solidFill>
              </a:rPr>
              <a:t>delivery </a:t>
            </a:r>
            <a:r>
              <a:rPr lang="en-US" altLang="ru-RU" sz="2400" b="1" dirty="0">
                <a:solidFill>
                  <a:srgbClr val="D86334"/>
                </a:solidFill>
              </a:rPr>
              <a:t>network </a:t>
            </a:r>
            <a:r>
              <a:rPr lang="en-US" altLang="ru-RU" sz="2400" dirty="0" smtClean="0"/>
              <a:t>ready for </a:t>
            </a:r>
            <a:r>
              <a:rPr lang="en-US" altLang="ru-RU" sz="2400" b="1" dirty="0">
                <a:solidFill>
                  <a:srgbClr val="D86334"/>
                </a:solidFill>
              </a:rPr>
              <a:t>user recruitment </a:t>
            </a:r>
            <a:endParaRPr lang="en-US" altLang="ru-RU" sz="2400" dirty="0"/>
          </a:p>
          <a:p>
            <a:pPr>
              <a:spcBef>
                <a:spcPts val="1200"/>
              </a:spcBef>
              <a:buClr>
                <a:srgbClr val="E27941"/>
              </a:buClr>
              <a:buFont typeface="Wingdings 2" charset="2"/>
              <a:buChar char="¡"/>
            </a:pPr>
            <a:r>
              <a:rPr lang="en-US" sz="2400" dirty="0" smtClean="0"/>
              <a:t>has a </a:t>
            </a:r>
            <a:r>
              <a:rPr lang="en-US" sz="2400" b="1" dirty="0">
                <a:solidFill>
                  <a:srgbClr val="D86334"/>
                </a:solidFill>
              </a:rPr>
              <a:t>multi-skilled </a:t>
            </a:r>
            <a:r>
              <a:rPr lang="en-US" sz="2400" dirty="0"/>
              <a:t>team with a </a:t>
            </a:r>
            <a:r>
              <a:rPr lang="en-US" sz="2400" dirty="0">
                <a:solidFill>
                  <a:schemeClr val="tx1"/>
                </a:solidFill>
              </a:rPr>
              <a:t>proven </a:t>
            </a:r>
            <a:r>
              <a:rPr lang="en-US" sz="2400" dirty="0"/>
              <a:t>history of </a:t>
            </a:r>
            <a:r>
              <a:rPr lang="en-US" sz="2400" b="1" dirty="0">
                <a:solidFill>
                  <a:srgbClr val="D86334"/>
                </a:solidFill>
              </a:rPr>
              <a:t>delivery</a:t>
            </a:r>
            <a:endParaRPr lang="en-US" altLang="ru-RU" sz="2400" b="1" dirty="0">
              <a:solidFill>
                <a:srgbClr val="D86334"/>
              </a:solidFill>
            </a:endParaRPr>
          </a:p>
          <a:p>
            <a:pPr>
              <a:spcBef>
                <a:spcPts val="1200"/>
              </a:spcBef>
              <a:buClr>
                <a:srgbClr val="E27941"/>
              </a:buClr>
              <a:buFont typeface="Wingdings 2" charset="2"/>
              <a:buChar char="¡"/>
            </a:pPr>
            <a:endParaRPr lang="en-US" altLang="ru-RU" sz="2400" b="1" dirty="0" smtClean="0">
              <a:solidFill>
                <a:srgbClr val="D86334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32954"/>
            <a:ext cx="6508750" cy="1143000"/>
          </a:xfrm>
        </p:spPr>
        <p:txBody>
          <a:bodyPr/>
          <a:lstStyle/>
          <a:p>
            <a:r>
              <a:rPr lang="en-US" b="1" dirty="0" smtClean="0">
                <a:latin typeface="Century Gothic" charset="0"/>
              </a:rPr>
              <a:t/>
            </a:r>
            <a:br>
              <a:rPr lang="en-US" b="1" dirty="0" smtClean="0">
                <a:latin typeface="Century Gothic" charset="0"/>
              </a:rPr>
            </a:br>
            <a:r>
              <a:rPr lang="en-US" b="1" dirty="0" smtClean="0">
                <a:solidFill>
                  <a:srgbClr val="D86334"/>
                </a:solidFill>
                <a:latin typeface="Century Gothic" charset="0"/>
              </a:rPr>
              <a:t>What is YouRock?</a:t>
            </a:r>
            <a:br>
              <a:rPr lang="en-US" b="1" dirty="0" smtClean="0">
                <a:solidFill>
                  <a:srgbClr val="D86334"/>
                </a:solidFill>
                <a:latin typeface="Century Gothic" charset="0"/>
              </a:rPr>
            </a:br>
            <a:r>
              <a:rPr lang="en-US" sz="2800" dirty="0" smtClean="0">
                <a:solidFill>
                  <a:srgbClr val="D86334"/>
                </a:solidFill>
                <a:latin typeface="Century Gothic" charset="0"/>
              </a:rPr>
              <a:t>YouRock </a:t>
            </a:r>
            <a:r>
              <a:rPr lang="en-US" sz="2800" dirty="0">
                <a:solidFill>
                  <a:srgbClr val="D86334"/>
                </a:solidFill>
                <a:latin typeface="Century Gothic" charset="0"/>
              </a:rPr>
              <a:t>is a Social </a:t>
            </a:r>
            <a:r>
              <a:rPr lang="en-US" sz="2800" dirty="0" smtClean="0">
                <a:solidFill>
                  <a:srgbClr val="D86334"/>
                </a:solidFill>
                <a:latin typeface="Century Gothic" charset="0"/>
              </a:rPr>
              <a:t>Business</a:t>
            </a:r>
            <a:endParaRPr lang="en-US" sz="2800" dirty="0">
              <a:solidFill>
                <a:srgbClr val="D863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054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2"/>
          <p:cNvSpPr>
            <a:spLocks noGrp="1"/>
          </p:cNvSpPr>
          <p:nvPr>
            <p:ph type="title"/>
          </p:nvPr>
        </p:nvSpPr>
        <p:spPr>
          <a:xfrm>
            <a:off x="327063" y="566017"/>
            <a:ext cx="7442349" cy="792163"/>
          </a:xfrm>
        </p:spPr>
        <p:txBody>
          <a:bodyPr/>
          <a:lstStyle/>
          <a:p>
            <a:pPr eaLnBrk="1" hangingPunct="1"/>
            <a:r>
              <a:rPr lang="en-US" altLang="ru-RU" b="1" dirty="0" smtClean="0">
                <a:solidFill>
                  <a:srgbClr val="4895AF"/>
                </a:solidFill>
              </a:rPr>
              <a:t>How does the profile work</a:t>
            </a:r>
            <a:r>
              <a:rPr lang="en-US" altLang="ru-RU" b="1" dirty="0">
                <a:solidFill>
                  <a:srgbClr val="4895AF"/>
                </a:solidFill>
              </a:rPr>
              <a:t>?</a:t>
            </a:r>
            <a:br>
              <a:rPr lang="en-US" altLang="ru-RU" b="1" dirty="0">
                <a:solidFill>
                  <a:srgbClr val="4895AF"/>
                </a:solidFill>
              </a:rPr>
            </a:br>
            <a:r>
              <a:rPr lang="en-US" altLang="ru-RU" sz="2800" dirty="0">
                <a:solidFill>
                  <a:srgbClr val="4895AF"/>
                </a:solidFill>
              </a:rPr>
              <a:t>Skills </a:t>
            </a:r>
            <a:r>
              <a:rPr lang="en-US" altLang="ru-RU" sz="2800" dirty="0" smtClean="0">
                <a:solidFill>
                  <a:srgbClr val="4895AF"/>
                </a:solidFill>
              </a:rPr>
              <a:t>discovery</a:t>
            </a:r>
            <a:r>
              <a:rPr lang="en-US" altLang="ru-RU" dirty="0">
                <a:solidFill>
                  <a:srgbClr val="4895AF"/>
                </a:solidFill>
              </a:rPr>
              <a:t> </a:t>
            </a:r>
            <a:r>
              <a:rPr lang="en-US" altLang="ru-RU" sz="2800" dirty="0" smtClean="0">
                <a:solidFill>
                  <a:srgbClr val="4895AF"/>
                </a:solidFill>
              </a:rPr>
              <a:t>in language of employers</a:t>
            </a:r>
            <a:endParaRPr lang="en-US" altLang="ru-RU" sz="2800" b="1" dirty="0" smtClean="0">
              <a:solidFill>
                <a:srgbClr val="4895AF"/>
              </a:solidFill>
            </a:endParaRPr>
          </a:p>
        </p:txBody>
      </p:sp>
      <p:sp>
        <p:nvSpPr>
          <p:cNvPr id="32771" name="TextBox 4"/>
          <p:cNvSpPr txBox="1">
            <a:spLocks noChangeArrowheads="1"/>
          </p:cNvSpPr>
          <p:nvPr/>
        </p:nvSpPr>
        <p:spPr bwMode="auto">
          <a:xfrm>
            <a:off x="5423648" y="1628590"/>
            <a:ext cx="3720352" cy="52168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ts val="1800"/>
              </a:spcBef>
            </a:pPr>
            <a:r>
              <a:rPr lang="en-US" altLang="ru-RU" sz="2000" dirty="0"/>
              <a:t>T</a:t>
            </a:r>
            <a:r>
              <a:rPr lang="en-US" altLang="ru-RU" sz="2000" dirty="0" smtClean="0"/>
              <a:t>arget </a:t>
            </a:r>
            <a:r>
              <a:rPr lang="en-US" altLang="ru-RU" sz="2000" dirty="0"/>
              <a:t>age range </a:t>
            </a:r>
            <a:r>
              <a:rPr lang="en-US" altLang="ru-RU" sz="2000" b="1" dirty="0" smtClean="0">
                <a:solidFill>
                  <a:srgbClr val="4895AF"/>
                </a:solidFill>
              </a:rPr>
              <a:t>16-30</a:t>
            </a:r>
            <a:endParaRPr lang="en-US" altLang="ru-RU" sz="2000" dirty="0" smtClean="0">
              <a:solidFill>
                <a:srgbClr val="4895AF"/>
              </a:solidFill>
            </a:endParaRPr>
          </a:p>
          <a:p>
            <a:pPr eaLnBrk="1" hangingPunct="1">
              <a:spcBef>
                <a:spcPts val="1800"/>
              </a:spcBef>
            </a:pPr>
            <a:r>
              <a:rPr lang="en-US" sz="2000" dirty="0" smtClean="0"/>
              <a:t>Everyday activities create </a:t>
            </a:r>
            <a:r>
              <a:rPr lang="en-US" sz="2000" dirty="0"/>
              <a:t>a </a:t>
            </a:r>
            <a:r>
              <a:rPr lang="en-US" sz="2000" b="1" dirty="0">
                <a:solidFill>
                  <a:srgbClr val="4895AF"/>
                </a:solidFill>
              </a:rPr>
              <a:t>personalized ‘diamond’ </a:t>
            </a:r>
            <a:r>
              <a:rPr lang="en-US" sz="2000" dirty="0"/>
              <a:t>that reflects the users’ </a:t>
            </a:r>
            <a:r>
              <a:rPr lang="en-US" sz="2000" dirty="0" smtClean="0"/>
              <a:t>main skills.</a:t>
            </a:r>
            <a:endParaRPr lang="en-US" altLang="ru-RU" sz="2000" b="1" dirty="0" smtClean="0">
              <a:solidFill>
                <a:srgbClr val="4895AF"/>
              </a:solidFill>
            </a:endParaRPr>
          </a:p>
          <a:p>
            <a:pPr eaLnBrk="1" hangingPunct="1">
              <a:spcBef>
                <a:spcPts val="1800"/>
              </a:spcBef>
            </a:pPr>
            <a:r>
              <a:rPr lang="en-US" altLang="ru-RU" sz="2000" b="1" dirty="0" smtClean="0">
                <a:solidFill>
                  <a:srgbClr val="4895AF"/>
                </a:solidFill>
              </a:rPr>
              <a:t>120 </a:t>
            </a:r>
            <a:r>
              <a:rPr lang="en-US" altLang="ru-RU" sz="2000" b="1" dirty="0">
                <a:solidFill>
                  <a:srgbClr val="4895AF"/>
                </a:solidFill>
              </a:rPr>
              <a:t>activities </a:t>
            </a:r>
            <a:r>
              <a:rPr lang="en-US" altLang="ru-RU" sz="2000" dirty="0"/>
              <a:t>matched with </a:t>
            </a:r>
            <a:r>
              <a:rPr lang="en-US" altLang="ru-RU" sz="2000" b="1" dirty="0">
                <a:solidFill>
                  <a:srgbClr val="4895AF"/>
                </a:solidFill>
              </a:rPr>
              <a:t>100 work </a:t>
            </a:r>
            <a:r>
              <a:rPr lang="en-US" altLang="ru-RU" sz="2000" b="1" dirty="0" smtClean="0">
                <a:solidFill>
                  <a:srgbClr val="4895AF"/>
                </a:solidFill>
              </a:rPr>
              <a:t>skills</a:t>
            </a:r>
          </a:p>
          <a:p>
            <a:pPr eaLnBrk="1" hangingPunct="1">
              <a:spcBef>
                <a:spcPts val="600"/>
              </a:spcBef>
            </a:pPr>
            <a:r>
              <a:rPr lang="en-US" sz="1600" dirty="0" smtClean="0">
                <a:cs typeface="Calibri"/>
              </a:rPr>
              <a:t>e.g. </a:t>
            </a:r>
            <a:r>
              <a:rPr lang="en-US" sz="1600" i="1" dirty="0" smtClean="0">
                <a:cs typeface="Calibri"/>
              </a:rPr>
              <a:t>makes </a:t>
            </a:r>
            <a:r>
              <a:rPr lang="en-US" sz="1600" i="1" dirty="0">
                <a:cs typeface="Calibri"/>
              </a:rPr>
              <a:t>clothing</a:t>
            </a:r>
            <a:r>
              <a:rPr lang="en-US" sz="1600" dirty="0">
                <a:cs typeface="Calibri"/>
              </a:rPr>
              <a:t>: </a:t>
            </a:r>
            <a:r>
              <a:rPr lang="en-US" sz="1600" dirty="0" smtClean="0">
                <a:cs typeface="Calibri"/>
              </a:rPr>
              <a:t>patient, methodical, designs</a:t>
            </a:r>
            <a:r>
              <a:rPr lang="en-US" sz="1600" dirty="0">
                <a:cs typeface="Calibri"/>
              </a:rPr>
              <a:t>, expressive, visualizes, attends to </a:t>
            </a:r>
            <a:r>
              <a:rPr lang="en-US" sz="1600" dirty="0" smtClean="0">
                <a:cs typeface="Calibri"/>
              </a:rPr>
              <a:t>detail.</a:t>
            </a:r>
            <a:endParaRPr lang="en-US" altLang="ru-RU" sz="1400" dirty="0"/>
          </a:p>
          <a:p>
            <a:pPr eaLnBrk="1" hangingPunct="1">
              <a:spcBef>
                <a:spcPts val="1800"/>
              </a:spcBef>
            </a:pPr>
            <a:r>
              <a:rPr lang="en-US" altLang="ru-RU" sz="2000" dirty="0"/>
              <a:t>G</a:t>
            </a:r>
            <a:r>
              <a:rPr lang="en-US" altLang="ru-RU" sz="2000" dirty="0" smtClean="0"/>
              <a:t>enerates a dynamic “cloud” of specific skills.</a:t>
            </a:r>
          </a:p>
          <a:p>
            <a:pPr eaLnBrk="1" hangingPunct="1">
              <a:spcBef>
                <a:spcPts val="1800"/>
              </a:spcBef>
            </a:pPr>
            <a:r>
              <a:rPr lang="en-US" altLang="ru-RU" sz="2000" dirty="0"/>
              <a:t>Also traditional </a:t>
            </a:r>
            <a:r>
              <a:rPr lang="en-US" altLang="ru-RU" sz="2000" b="1" dirty="0">
                <a:solidFill>
                  <a:srgbClr val="4895AF"/>
                </a:solidFill>
              </a:rPr>
              <a:t>r</a:t>
            </a:r>
            <a:r>
              <a:rPr lang="en-US" altLang="ru-RU" sz="2000" b="1" dirty="0" smtClean="0">
                <a:solidFill>
                  <a:srgbClr val="4895AF"/>
                </a:solidFill>
              </a:rPr>
              <a:t>esume</a:t>
            </a:r>
            <a:r>
              <a:rPr lang="en-US" altLang="ru-RU" sz="2000" b="1" dirty="0">
                <a:solidFill>
                  <a:srgbClr val="4895AF"/>
                </a:solidFill>
              </a:rPr>
              <a:t>, p</a:t>
            </a:r>
            <a:r>
              <a:rPr lang="en-US" altLang="ru-RU" sz="2000" b="1" dirty="0" smtClean="0">
                <a:solidFill>
                  <a:srgbClr val="4895AF"/>
                </a:solidFill>
              </a:rPr>
              <a:t>ortfolio</a:t>
            </a:r>
            <a:r>
              <a:rPr lang="en-US" altLang="ru-RU" sz="2000" b="1" dirty="0">
                <a:solidFill>
                  <a:srgbClr val="4895AF"/>
                </a:solidFill>
              </a:rPr>
              <a:t>,</a:t>
            </a:r>
            <a:r>
              <a:rPr lang="en-US" altLang="ru-RU" sz="2000" b="1" dirty="0" smtClean="0">
                <a:solidFill>
                  <a:srgbClr val="4895AF"/>
                </a:solidFill>
              </a:rPr>
              <a:t> endorsements, blog</a:t>
            </a:r>
            <a:r>
              <a:rPr lang="en-US" altLang="ru-RU" sz="2000" dirty="0" smtClean="0">
                <a:solidFill>
                  <a:srgbClr val="4895AF"/>
                </a:solidFill>
              </a:rPr>
              <a:t> </a:t>
            </a:r>
            <a:r>
              <a:rPr lang="en-US" altLang="ru-RU" sz="2000" dirty="0"/>
              <a:t>and </a:t>
            </a:r>
            <a:r>
              <a:rPr lang="en-US" altLang="ru-RU" sz="2000" b="1" dirty="0">
                <a:solidFill>
                  <a:srgbClr val="4895AF"/>
                </a:solidFill>
              </a:rPr>
              <a:t>social media</a:t>
            </a:r>
            <a:r>
              <a:rPr lang="en-US" altLang="ru-RU" sz="2000" dirty="0"/>
              <a:t> </a:t>
            </a:r>
            <a:r>
              <a:rPr lang="en-US" altLang="ru-RU" sz="2000" dirty="0" smtClean="0"/>
              <a:t>feed</a:t>
            </a:r>
            <a:endParaRPr lang="en-US" altLang="ru-RU" sz="2000" dirty="0"/>
          </a:p>
        </p:txBody>
      </p:sp>
      <p:pic>
        <p:nvPicPr>
          <p:cNvPr id="4" name="Picture 3" descr="profil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874" y="1673412"/>
            <a:ext cx="5428522" cy="51845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/>
          <p:cNvSpPr>
            <a:spLocks noGrp="1"/>
          </p:cNvSpPr>
          <p:nvPr>
            <p:ph type="title"/>
          </p:nvPr>
        </p:nvSpPr>
        <p:spPr>
          <a:xfrm>
            <a:off x="337672" y="315509"/>
            <a:ext cx="7416800" cy="873125"/>
          </a:xfrm>
        </p:spPr>
        <p:txBody>
          <a:bodyPr/>
          <a:lstStyle/>
          <a:p>
            <a:pPr eaLnBrk="1" hangingPunct="1"/>
            <a:r>
              <a:rPr lang="en-US" altLang="ru-RU" b="1" dirty="0" smtClean="0">
                <a:solidFill>
                  <a:srgbClr val="6BB8A4"/>
                </a:solidFill>
              </a:rPr>
              <a:t>What progress so far?</a:t>
            </a:r>
            <a:br>
              <a:rPr lang="en-US" altLang="ru-RU" b="1" dirty="0" smtClean="0">
                <a:solidFill>
                  <a:srgbClr val="6BB8A4"/>
                </a:solidFill>
              </a:rPr>
            </a:br>
            <a:r>
              <a:rPr lang="en-US" altLang="ru-RU" sz="2800" dirty="0" smtClean="0">
                <a:solidFill>
                  <a:srgbClr val="6BB8A4"/>
                </a:solidFill>
              </a:rPr>
              <a:t>Momentum, PR attention, excitement</a:t>
            </a:r>
            <a:endParaRPr lang="en-US" altLang="ru-RU" sz="1200" dirty="0" smtClean="0">
              <a:solidFill>
                <a:srgbClr val="6BB8A4"/>
              </a:solidFill>
            </a:endParaRPr>
          </a:p>
        </p:txBody>
      </p:sp>
      <p:sp>
        <p:nvSpPr>
          <p:cNvPr id="24578" name="Content Placeholder 2"/>
          <p:cNvSpPr>
            <a:spLocks noGrp="1"/>
          </p:cNvSpPr>
          <p:nvPr>
            <p:ph idx="1"/>
          </p:nvPr>
        </p:nvSpPr>
        <p:spPr>
          <a:xfrm>
            <a:off x="138301" y="1361568"/>
            <a:ext cx="4061165" cy="4076827"/>
          </a:xfrm>
        </p:spPr>
        <p:txBody>
          <a:bodyPr/>
          <a:lstStyle/>
          <a:p>
            <a:pPr marL="431800" indent="-342900" eaLnBrk="1" hangingPunct="1">
              <a:spcBef>
                <a:spcPts val="600"/>
              </a:spcBef>
              <a:spcAft>
                <a:spcPts val="0"/>
              </a:spcAft>
              <a:buClr>
                <a:srgbClr val="6BB8A4"/>
              </a:buClr>
              <a:buFont typeface="Wingdings 2" charset="2"/>
              <a:buChar char="¡"/>
            </a:pPr>
            <a:r>
              <a:rPr lang="en-US" altLang="ru-RU" sz="1900" b="1" dirty="0" smtClean="0">
                <a:solidFill>
                  <a:srgbClr val="6BB8A4"/>
                </a:solidFill>
              </a:rPr>
              <a:t>Prototype</a:t>
            </a:r>
            <a:r>
              <a:rPr lang="en-US" altLang="ru-RU" sz="1900" dirty="0" smtClean="0">
                <a:solidFill>
                  <a:srgbClr val="DF564A"/>
                </a:solidFill>
              </a:rPr>
              <a:t> </a:t>
            </a:r>
            <a:r>
              <a:rPr lang="en-US" altLang="ru-RU" sz="1900" dirty="0" smtClean="0"/>
              <a:t>built by youth in </a:t>
            </a:r>
            <a:r>
              <a:rPr lang="en-US" altLang="ru-RU" sz="1900" b="1" dirty="0" smtClean="0">
                <a:solidFill>
                  <a:srgbClr val="6BB8A4"/>
                </a:solidFill>
              </a:rPr>
              <a:t>crowd-funded</a:t>
            </a:r>
            <a:r>
              <a:rPr lang="en-US" altLang="ru-RU" sz="1900" b="1" dirty="0">
                <a:solidFill>
                  <a:srgbClr val="6BB8A4"/>
                </a:solidFill>
              </a:rPr>
              <a:t> </a:t>
            </a:r>
            <a:r>
              <a:rPr lang="en-US" altLang="ru-RU" sz="1900" dirty="0" smtClean="0"/>
              <a:t>hackathon</a:t>
            </a:r>
          </a:p>
          <a:p>
            <a:pPr marL="431800" indent="-342900" eaLnBrk="1" hangingPunct="1">
              <a:spcBef>
                <a:spcPts val="600"/>
              </a:spcBef>
              <a:spcAft>
                <a:spcPts val="0"/>
              </a:spcAft>
              <a:buClr>
                <a:srgbClr val="6BB8A4"/>
              </a:buClr>
              <a:buFont typeface="Wingdings 2" charset="2"/>
              <a:buChar char="¡"/>
            </a:pPr>
            <a:r>
              <a:rPr lang="en-US" altLang="ru-RU" sz="1900" dirty="0" smtClean="0"/>
              <a:t>System </a:t>
            </a:r>
            <a:r>
              <a:rPr lang="en-US" altLang="ru-RU" sz="1900" dirty="0"/>
              <a:t>b</a:t>
            </a:r>
            <a:r>
              <a:rPr lang="en-US" altLang="ru-RU" sz="1900" dirty="0" smtClean="0"/>
              <a:t>uilt with CSR </a:t>
            </a:r>
            <a:r>
              <a:rPr lang="en-US" altLang="ru-RU" sz="1900" dirty="0" smtClean="0">
                <a:solidFill>
                  <a:srgbClr val="333333"/>
                </a:solidFill>
              </a:rPr>
              <a:t>support</a:t>
            </a:r>
            <a:r>
              <a:rPr lang="en-US" altLang="ru-RU" sz="1900" b="1" dirty="0" smtClean="0">
                <a:solidFill>
                  <a:srgbClr val="333333"/>
                </a:solidFill>
              </a:rPr>
              <a:t> </a:t>
            </a:r>
            <a:r>
              <a:rPr lang="en-US" altLang="ru-RU" sz="1900" dirty="0" smtClean="0"/>
              <a:t>from </a:t>
            </a:r>
            <a:r>
              <a:rPr lang="en-US" altLang="ru-RU" sz="1900" b="1" dirty="0" smtClean="0">
                <a:solidFill>
                  <a:srgbClr val="6BB8A4"/>
                </a:solidFill>
              </a:rPr>
              <a:t>Liberty Global</a:t>
            </a:r>
          </a:p>
          <a:p>
            <a:pPr marL="431800" indent="-342900" eaLnBrk="1" hangingPunct="1">
              <a:spcBef>
                <a:spcPts val="600"/>
              </a:spcBef>
              <a:spcAft>
                <a:spcPts val="0"/>
              </a:spcAft>
              <a:buClr>
                <a:srgbClr val="6BB8A4"/>
              </a:buClr>
              <a:buFont typeface="Wingdings 2" charset="2"/>
              <a:buChar char="¡"/>
            </a:pPr>
            <a:r>
              <a:rPr lang="en-US" altLang="ru-RU" sz="1900" b="1" dirty="0" smtClean="0">
                <a:solidFill>
                  <a:srgbClr val="6BB8A4"/>
                </a:solidFill>
              </a:rPr>
              <a:t>Responsive</a:t>
            </a:r>
            <a:r>
              <a:rPr lang="en-US" altLang="ru-RU" sz="1900" dirty="0" smtClean="0">
                <a:solidFill>
                  <a:srgbClr val="6BB8A4"/>
                </a:solidFill>
              </a:rPr>
              <a:t> </a:t>
            </a:r>
            <a:r>
              <a:rPr lang="en-US" altLang="ru-RU" sz="1900" dirty="0" smtClean="0">
                <a:solidFill>
                  <a:schemeClr val="tx1"/>
                </a:solidFill>
              </a:rPr>
              <a:t>system </a:t>
            </a:r>
            <a:r>
              <a:rPr lang="en-US" altLang="ru-RU" sz="1900" dirty="0" smtClean="0"/>
              <a:t>tested </a:t>
            </a:r>
            <a:br>
              <a:rPr lang="en-US" altLang="ru-RU" sz="1900" dirty="0" smtClean="0"/>
            </a:br>
            <a:r>
              <a:rPr lang="en-US" altLang="ru-RU" sz="1900" dirty="0" smtClean="0"/>
              <a:t>in </a:t>
            </a:r>
            <a:r>
              <a:rPr lang="en-US" altLang="ru-RU" sz="1900" b="1" dirty="0" smtClean="0">
                <a:solidFill>
                  <a:srgbClr val="6BB8A4"/>
                </a:solidFill>
              </a:rPr>
              <a:t>15 languages</a:t>
            </a:r>
          </a:p>
          <a:p>
            <a:pPr marL="431800" indent="-342900" eaLnBrk="1" hangingPunct="1">
              <a:spcBef>
                <a:spcPts val="600"/>
              </a:spcBef>
              <a:spcAft>
                <a:spcPts val="0"/>
              </a:spcAft>
              <a:buClr>
                <a:srgbClr val="6BB8A4"/>
              </a:buClr>
              <a:buFont typeface="Wingdings 2" charset="2"/>
              <a:buChar char="¡"/>
            </a:pPr>
            <a:r>
              <a:rPr lang="en-US" altLang="ru-RU" sz="1900" b="1" dirty="0">
                <a:solidFill>
                  <a:srgbClr val="6BB8A4"/>
                </a:solidFill>
              </a:rPr>
              <a:t>Finalist</a:t>
            </a:r>
            <a:r>
              <a:rPr lang="en-US" altLang="ru-RU" sz="1900" dirty="0">
                <a:solidFill>
                  <a:srgbClr val="6BB8A4"/>
                </a:solidFill>
              </a:rPr>
              <a:t> </a:t>
            </a:r>
            <a:r>
              <a:rPr lang="en-US" altLang="ru-RU" sz="1900" dirty="0"/>
              <a:t>in the </a:t>
            </a:r>
            <a:r>
              <a:rPr lang="en-US" altLang="ru-RU" sz="1900" b="1" dirty="0">
                <a:solidFill>
                  <a:srgbClr val="6BB8A4"/>
                </a:solidFill>
              </a:rPr>
              <a:t>EC Social Innovation </a:t>
            </a:r>
            <a:r>
              <a:rPr lang="en-US" altLang="ru-RU" sz="1900" b="1" dirty="0" smtClean="0">
                <a:solidFill>
                  <a:srgbClr val="6BB8A4"/>
                </a:solidFill>
              </a:rPr>
              <a:t>Prize 2014</a:t>
            </a:r>
          </a:p>
          <a:p>
            <a:pPr marL="439738" indent="-350838">
              <a:spcBef>
                <a:spcPts val="600"/>
              </a:spcBef>
              <a:spcAft>
                <a:spcPts val="0"/>
              </a:spcAft>
              <a:buClr>
                <a:srgbClr val="6BB8A4"/>
              </a:buClr>
              <a:buSzPct val="120000"/>
              <a:buFont typeface="Wingdings" charset="2"/>
              <a:buChar char="§"/>
            </a:pPr>
            <a:r>
              <a:rPr lang="en-US" altLang="ru-RU" sz="1900" b="1" dirty="0" smtClean="0">
                <a:solidFill>
                  <a:srgbClr val="6BB8A4"/>
                </a:solidFill>
              </a:rPr>
              <a:t>Engagement</a:t>
            </a:r>
            <a:r>
              <a:rPr lang="en-US" altLang="ru-RU" sz="1900" b="1" dirty="0" smtClean="0">
                <a:solidFill>
                  <a:srgbClr val="DF564A"/>
                </a:solidFill>
              </a:rPr>
              <a:t> </a:t>
            </a:r>
            <a:r>
              <a:rPr lang="en-US" altLang="ru-RU" sz="1900" dirty="0" smtClean="0"/>
              <a:t>with </a:t>
            </a:r>
            <a:r>
              <a:rPr lang="en-US" altLang="ru-RU" sz="1900" dirty="0"/>
              <a:t>range </a:t>
            </a:r>
            <a:r>
              <a:rPr lang="en-US" altLang="ru-RU" sz="1900" dirty="0" smtClean="0"/>
              <a:t/>
            </a:r>
            <a:br>
              <a:rPr lang="en-US" altLang="ru-RU" sz="1900" dirty="0" smtClean="0"/>
            </a:br>
            <a:r>
              <a:rPr lang="en-US" altLang="ru-RU" sz="1900" dirty="0" smtClean="0"/>
              <a:t>of stakeholders</a:t>
            </a:r>
          </a:p>
          <a:p>
            <a:pPr marL="439738" indent="-350838">
              <a:spcBef>
                <a:spcPts val="600"/>
              </a:spcBef>
              <a:spcAft>
                <a:spcPts val="0"/>
              </a:spcAft>
              <a:buClr>
                <a:srgbClr val="6BB8A4"/>
              </a:buClr>
              <a:buSzPct val="120000"/>
              <a:buFont typeface="Wingdings" charset="2"/>
              <a:buChar char="§"/>
            </a:pPr>
            <a:r>
              <a:rPr lang="en-US" altLang="ru-RU" sz="1900" b="1" dirty="0" smtClean="0">
                <a:solidFill>
                  <a:srgbClr val="6BB8A4"/>
                </a:solidFill>
              </a:rPr>
              <a:t>High </a:t>
            </a:r>
            <a:r>
              <a:rPr lang="en-US" altLang="ru-RU" sz="1900" b="1" dirty="0">
                <a:solidFill>
                  <a:srgbClr val="6BB8A4"/>
                </a:solidFill>
              </a:rPr>
              <a:t>level </a:t>
            </a:r>
            <a:r>
              <a:rPr lang="en-US" altLang="ru-RU" sz="1900" dirty="0"/>
              <a:t>EU political, press </a:t>
            </a:r>
            <a:r>
              <a:rPr lang="en-US" altLang="ru-RU" sz="1900" dirty="0" smtClean="0"/>
              <a:t>and industry engagement</a:t>
            </a:r>
            <a:endParaRPr lang="en-US" altLang="ru-RU" sz="1900" dirty="0">
              <a:solidFill>
                <a:srgbClr val="333333"/>
              </a:solidFill>
            </a:endParaRPr>
          </a:p>
          <a:p>
            <a:pPr marL="431800" indent="-342900" eaLnBrk="1" hangingPunct="1">
              <a:spcBef>
                <a:spcPts val="600"/>
              </a:spcBef>
              <a:spcAft>
                <a:spcPts val="0"/>
              </a:spcAft>
              <a:buClr>
                <a:srgbClr val="6BB8A4"/>
              </a:buClr>
              <a:buFont typeface="Wingdings 2" charset="2"/>
              <a:buChar char="¡"/>
            </a:pPr>
            <a:endParaRPr lang="en-US" altLang="ru-RU" dirty="0"/>
          </a:p>
          <a:p>
            <a:pPr marL="431800" indent="-342900" eaLnBrk="1" hangingPunct="1">
              <a:spcBef>
                <a:spcPts val="600"/>
              </a:spcBef>
              <a:spcAft>
                <a:spcPts val="0"/>
              </a:spcAft>
              <a:buClr>
                <a:srgbClr val="6BB8A4"/>
              </a:buClr>
              <a:buFont typeface="Wingdings 2" charset="2"/>
              <a:buChar char="¡"/>
            </a:pPr>
            <a:endParaRPr lang="en-US" altLang="ru-RU" dirty="0" smtClean="0"/>
          </a:p>
          <a:p>
            <a:pPr marL="342900" indent="-254000">
              <a:spcBef>
                <a:spcPts val="600"/>
              </a:spcBef>
              <a:spcAft>
                <a:spcPts val="0"/>
              </a:spcAft>
              <a:buClr>
                <a:srgbClr val="DF564A"/>
              </a:buClr>
              <a:buSzPct val="120000"/>
              <a:buFont typeface="Wingdings" charset="2"/>
              <a:buChar char="§"/>
            </a:pPr>
            <a:endParaRPr lang="en-US" altLang="ru-RU" sz="2400" dirty="0">
              <a:solidFill>
                <a:srgbClr val="333333"/>
              </a:solidFill>
            </a:endParaRPr>
          </a:p>
        </p:txBody>
      </p:sp>
      <p:pic>
        <p:nvPicPr>
          <p:cNvPr id="7" name="Picture 6" descr="Imlost.pn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99466" y="1489821"/>
            <a:ext cx="4944533" cy="36116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24854" y="5262421"/>
            <a:ext cx="8550383" cy="14619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39738" indent="-350838" eaLnBrk="1" hangingPunct="1">
              <a:spcBef>
                <a:spcPts val="600"/>
              </a:spcBef>
              <a:spcAft>
                <a:spcPts val="0"/>
              </a:spcAft>
              <a:buClr>
                <a:srgbClr val="6BB8A4"/>
              </a:buClr>
              <a:buSzPct val="120000"/>
              <a:buFont typeface="Wingdings" charset="2"/>
              <a:buChar char="§"/>
            </a:pPr>
            <a:r>
              <a:rPr lang="en-US" altLang="ru-RU" sz="1900" b="1" dirty="0" smtClean="0">
                <a:solidFill>
                  <a:srgbClr val="6BB8A4"/>
                </a:solidFill>
              </a:rPr>
              <a:t>Social Media </a:t>
            </a:r>
            <a:r>
              <a:rPr lang="en-US" altLang="ru-RU" sz="1900" dirty="0"/>
              <a:t>campaign and messaging </a:t>
            </a:r>
            <a:r>
              <a:rPr lang="en-US" altLang="ru-RU" sz="1900" dirty="0" smtClean="0"/>
              <a:t>developed</a:t>
            </a:r>
          </a:p>
          <a:p>
            <a:pPr marL="896938" lvl="1" indent="-350838">
              <a:spcBef>
                <a:spcPts val="600"/>
              </a:spcBef>
              <a:spcAft>
                <a:spcPts val="0"/>
              </a:spcAft>
              <a:buClr>
                <a:srgbClr val="6BB8A4"/>
              </a:buClr>
              <a:buSzPct val="120000"/>
              <a:buFont typeface="Wingdings" charset="2"/>
              <a:buChar char="§"/>
            </a:pPr>
            <a:r>
              <a:rPr lang="en-US" altLang="ru-RU" dirty="0" smtClean="0">
                <a:hlinkClick r:id="rId4"/>
              </a:rPr>
              <a:t>http://Facebook.com/YouRockJobs</a:t>
            </a:r>
            <a:endParaRPr lang="en-US" altLang="ru-RU" dirty="0"/>
          </a:p>
          <a:p>
            <a:pPr marL="896938" lvl="1" indent="-350838">
              <a:spcBef>
                <a:spcPts val="600"/>
              </a:spcBef>
              <a:spcAft>
                <a:spcPts val="0"/>
              </a:spcAft>
              <a:buClr>
                <a:srgbClr val="6BB8A4"/>
              </a:buClr>
              <a:buSzPct val="120000"/>
              <a:buFont typeface="Wingdings" charset="2"/>
              <a:buChar char="§"/>
            </a:pPr>
            <a:r>
              <a:rPr lang="en-US" altLang="ru-RU" dirty="0" smtClean="0">
                <a:hlinkClick r:id="rId5"/>
              </a:rPr>
              <a:t>http://Twitter.com/YouRockJobs</a:t>
            </a:r>
            <a:r>
              <a:rPr lang="en-US" altLang="ru-RU" dirty="0" smtClean="0"/>
              <a:t> </a:t>
            </a:r>
          </a:p>
          <a:p>
            <a:pPr marL="896938" lvl="1" indent="-350838">
              <a:spcBef>
                <a:spcPts val="600"/>
              </a:spcBef>
              <a:spcAft>
                <a:spcPts val="0"/>
              </a:spcAft>
              <a:buClr>
                <a:srgbClr val="6BB8A4"/>
              </a:buClr>
              <a:buSzPct val="120000"/>
              <a:buFont typeface="Wingdings" charset="2"/>
              <a:buChar char="§"/>
            </a:pPr>
            <a:r>
              <a:rPr lang="en-US" altLang="ru-RU" dirty="0" smtClean="0">
                <a:hlinkClick r:id="rId6"/>
              </a:rPr>
              <a:t>http://Instagram.com/YouRockJobs</a:t>
            </a:r>
            <a:r>
              <a:rPr lang="en-US" altLang="ru-RU" dirty="0" smtClean="0"/>
              <a:t> </a:t>
            </a:r>
            <a:endParaRPr lang="en-US" altLang="ru-RU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/>
          </p:nvPr>
        </p:nvSpPr>
        <p:spPr>
          <a:xfrm>
            <a:off x="346075" y="116946"/>
            <a:ext cx="7483101" cy="1143000"/>
          </a:xfrm>
        </p:spPr>
        <p:txBody>
          <a:bodyPr/>
          <a:lstStyle/>
          <a:p>
            <a:pPr eaLnBrk="1" hangingPunct="1"/>
            <a:r>
              <a:rPr lang="en-US" altLang="ru-RU" b="1" dirty="0" smtClean="0">
                <a:solidFill>
                  <a:srgbClr val="D86334"/>
                </a:solidFill>
              </a:rPr>
              <a:t>What is the plan from here?  </a:t>
            </a:r>
            <a:br>
              <a:rPr lang="en-US" altLang="ru-RU" b="1" dirty="0" smtClean="0">
                <a:solidFill>
                  <a:srgbClr val="D86334"/>
                </a:solidFill>
              </a:rPr>
            </a:br>
            <a:r>
              <a:rPr lang="en-US" altLang="ru-RU" sz="2800" dirty="0">
                <a:solidFill>
                  <a:srgbClr val="D86334"/>
                </a:solidFill>
              </a:rPr>
              <a:t>F</a:t>
            </a:r>
            <a:r>
              <a:rPr lang="en-US" altLang="ru-RU" sz="2800" dirty="0" smtClean="0">
                <a:solidFill>
                  <a:srgbClr val="D86334"/>
                </a:solidFill>
              </a:rPr>
              <a:t>ocus on user &amp; employer engagement</a:t>
            </a:r>
            <a:endParaRPr lang="en-US" altLang="ru-RU" sz="1800" dirty="0" smtClean="0">
              <a:solidFill>
                <a:srgbClr val="D86334"/>
              </a:solidFill>
            </a:endParaRPr>
          </a:p>
        </p:txBody>
      </p:sp>
      <p:sp>
        <p:nvSpPr>
          <p:cNvPr id="25602" name="Content Placeholder 2"/>
          <p:cNvSpPr>
            <a:spLocks noGrp="1"/>
          </p:cNvSpPr>
          <p:nvPr>
            <p:ph idx="1"/>
          </p:nvPr>
        </p:nvSpPr>
        <p:spPr>
          <a:xfrm>
            <a:off x="190501" y="2137587"/>
            <a:ext cx="2475045" cy="4680071"/>
          </a:xfrm>
        </p:spPr>
        <p:txBody>
          <a:bodyPr/>
          <a:lstStyle/>
          <a:p>
            <a:pPr eaLnBrk="1" hangingPunct="1">
              <a:spcBef>
                <a:spcPts val="800"/>
              </a:spcBef>
              <a:buClr>
                <a:srgbClr val="D86334"/>
              </a:buClr>
            </a:pPr>
            <a:r>
              <a:rPr lang="en-GB" altLang="ru-RU" dirty="0" smtClean="0"/>
              <a:t>Autumn </a:t>
            </a:r>
            <a:r>
              <a:rPr lang="en-GB" altLang="ru-RU" b="1" dirty="0" smtClean="0">
                <a:solidFill>
                  <a:srgbClr val="D86334"/>
                </a:solidFill>
              </a:rPr>
              <a:t>promo campaign </a:t>
            </a:r>
            <a:br>
              <a:rPr lang="en-GB" altLang="ru-RU" b="1" dirty="0" smtClean="0">
                <a:solidFill>
                  <a:srgbClr val="D86334"/>
                </a:solidFill>
              </a:rPr>
            </a:br>
            <a:r>
              <a:rPr lang="en-GB" altLang="ru-RU" dirty="0" smtClean="0"/>
              <a:t>starts now</a:t>
            </a:r>
          </a:p>
          <a:p>
            <a:pPr eaLnBrk="1" hangingPunct="1">
              <a:spcBef>
                <a:spcPts val="800"/>
              </a:spcBef>
              <a:buClr>
                <a:srgbClr val="D86334"/>
              </a:buClr>
            </a:pPr>
            <a:r>
              <a:rPr lang="en-GB" altLang="ru-RU" b="1" dirty="0" smtClean="0">
                <a:solidFill>
                  <a:srgbClr val="D86334"/>
                </a:solidFill>
              </a:rPr>
              <a:t>Social Media </a:t>
            </a:r>
            <a:r>
              <a:rPr lang="en-GB" altLang="ru-RU" dirty="0"/>
              <a:t>c</a:t>
            </a:r>
            <a:r>
              <a:rPr lang="en-GB" altLang="ru-RU" dirty="0" smtClean="0"/>
              <a:t>ollateral in translation</a:t>
            </a:r>
          </a:p>
          <a:p>
            <a:pPr eaLnBrk="1" hangingPunct="1">
              <a:spcBef>
                <a:spcPts val="800"/>
              </a:spcBef>
              <a:buClr>
                <a:srgbClr val="D86334"/>
              </a:buClr>
            </a:pPr>
            <a:r>
              <a:rPr lang="en-GB" altLang="ru-RU" b="1" dirty="0" smtClean="0">
                <a:solidFill>
                  <a:srgbClr val="D86334"/>
                </a:solidFill>
              </a:rPr>
              <a:t>User Guide </a:t>
            </a:r>
            <a:r>
              <a:rPr lang="en-GB" altLang="ru-RU" dirty="0" smtClean="0"/>
              <a:t>supports </a:t>
            </a:r>
            <a:r>
              <a:rPr lang="en-GB" altLang="ru-RU" dirty="0" err="1" smtClean="0"/>
              <a:t>telecentres</a:t>
            </a:r>
            <a:r>
              <a:rPr lang="en-GB" altLang="ru-RU" dirty="0" smtClean="0"/>
              <a:t> </a:t>
            </a:r>
          </a:p>
          <a:p>
            <a:pPr eaLnBrk="1" hangingPunct="1">
              <a:spcBef>
                <a:spcPts val="800"/>
              </a:spcBef>
              <a:buClr>
                <a:srgbClr val="D86334"/>
              </a:buClr>
            </a:pPr>
            <a:r>
              <a:rPr lang="en-GB" altLang="ru-RU" b="1" dirty="0" smtClean="0">
                <a:solidFill>
                  <a:srgbClr val="D86334"/>
                </a:solidFill>
              </a:rPr>
              <a:t>Employer </a:t>
            </a:r>
            <a:r>
              <a:rPr lang="en-GB" altLang="ru-RU" b="1" dirty="0">
                <a:solidFill>
                  <a:srgbClr val="D86334"/>
                </a:solidFill>
              </a:rPr>
              <a:t>G</a:t>
            </a:r>
            <a:r>
              <a:rPr lang="en-GB" altLang="ru-RU" b="1" dirty="0" smtClean="0">
                <a:solidFill>
                  <a:srgbClr val="D86334"/>
                </a:solidFill>
              </a:rPr>
              <a:t>uide </a:t>
            </a:r>
            <a:r>
              <a:rPr lang="en-GB" altLang="ru-RU" dirty="0" smtClean="0"/>
              <a:t>shows how HR </a:t>
            </a:r>
            <a:r>
              <a:rPr lang="en-GB" altLang="ru-RU" dirty="0" err="1" smtClean="0"/>
              <a:t>depts</a:t>
            </a:r>
            <a:r>
              <a:rPr lang="en-GB" altLang="ru-RU" dirty="0" smtClean="0"/>
              <a:t> can use YouRock in recruitment.</a:t>
            </a:r>
          </a:p>
        </p:txBody>
      </p:sp>
      <p:pic>
        <p:nvPicPr>
          <p:cNvPr id="4" name="Picture 3" descr="Mymatesgig2.pn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37283" y="2286000"/>
            <a:ext cx="6406716" cy="4571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46075" y="1453493"/>
            <a:ext cx="8797924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dirty="0" smtClean="0"/>
              <a:t>Resource pack developed for user &amp; employer engagement</a:t>
            </a:r>
            <a:endParaRPr lang="en-US" sz="23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0032" y="92168"/>
            <a:ext cx="6894513" cy="11430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70BFAE"/>
                </a:solidFill>
                <a:ea typeface="+mj-ea"/>
                <a:cs typeface="+mj-cs"/>
              </a:rPr>
              <a:t>How will it reach people? </a:t>
            </a:r>
            <a:br>
              <a:rPr lang="en-US" b="1" dirty="0" smtClean="0">
                <a:solidFill>
                  <a:srgbClr val="70BFAE"/>
                </a:solidFill>
                <a:ea typeface="+mj-ea"/>
                <a:cs typeface="+mj-cs"/>
              </a:rPr>
            </a:br>
            <a:r>
              <a:rPr lang="en-US" sz="2800" dirty="0" err="1" smtClean="0">
                <a:solidFill>
                  <a:srgbClr val="70BFAE"/>
                </a:solidFill>
                <a:ea typeface="+mj-ea"/>
                <a:cs typeface="+mj-cs"/>
              </a:rPr>
              <a:t>Virals</a:t>
            </a:r>
            <a:r>
              <a:rPr lang="en-US" sz="2800" dirty="0" smtClean="0">
                <a:solidFill>
                  <a:srgbClr val="70BFAE"/>
                </a:solidFill>
                <a:ea typeface="+mj-ea"/>
                <a:cs typeface="+mj-cs"/>
              </a:rPr>
              <a:t>, intermediaries, </a:t>
            </a:r>
            <a:r>
              <a:rPr lang="en-US" sz="2800" dirty="0" smtClean="0">
                <a:solidFill>
                  <a:srgbClr val="70BFAE"/>
                </a:solidFill>
              </a:rPr>
              <a:t>ambassadors</a:t>
            </a:r>
            <a:endParaRPr lang="en-US" sz="2800" dirty="0">
              <a:solidFill>
                <a:srgbClr val="70BFAE"/>
              </a:solidFill>
              <a:ea typeface="+mj-ea"/>
              <a:cs typeface="+mj-cs"/>
            </a:endParaRPr>
          </a:p>
        </p:txBody>
      </p:sp>
      <p:sp>
        <p:nvSpPr>
          <p:cNvPr id="30723" name="TextBox 9"/>
          <p:cNvSpPr txBox="1">
            <a:spLocks noChangeArrowheads="1"/>
          </p:cNvSpPr>
          <p:nvPr/>
        </p:nvSpPr>
        <p:spPr bwMode="auto">
          <a:xfrm>
            <a:off x="5757333" y="2201332"/>
            <a:ext cx="3536079" cy="4016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Aft>
                <a:spcPts val="1400"/>
              </a:spcAft>
            </a:pPr>
            <a:r>
              <a:rPr lang="en-US" altLang="ru-RU" sz="2000" b="1" dirty="0" smtClean="0">
                <a:solidFill>
                  <a:srgbClr val="70BFAE"/>
                </a:solidFill>
              </a:rPr>
              <a:t>Three channels to users</a:t>
            </a:r>
          </a:p>
          <a:p>
            <a:pPr eaLnBrk="1" hangingPunct="1">
              <a:spcAft>
                <a:spcPts val="1400"/>
              </a:spcAft>
            </a:pPr>
            <a:r>
              <a:rPr lang="en-US" altLang="ru-RU" sz="2000" dirty="0" smtClean="0"/>
              <a:t>1. </a:t>
            </a:r>
            <a:r>
              <a:rPr lang="en-US" altLang="ru-RU" sz="2000" dirty="0" smtClean="0">
                <a:solidFill>
                  <a:srgbClr val="333333"/>
                </a:solidFill>
              </a:rPr>
              <a:t>Youth</a:t>
            </a:r>
            <a:r>
              <a:rPr lang="en-US" altLang="ru-RU" sz="2000" dirty="0">
                <a:solidFill>
                  <a:srgbClr val="333333"/>
                </a:solidFill>
              </a:rPr>
              <a:t>-focused </a:t>
            </a:r>
            <a:r>
              <a:rPr lang="en-US" altLang="ru-RU" sz="2000" b="1" dirty="0" smtClean="0">
                <a:solidFill>
                  <a:srgbClr val="70BFAE"/>
                </a:solidFill>
              </a:rPr>
              <a:t>social media materials</a:t>
            </a:r>
            <a:r>
              <a:rPr lang="en-US" altLang="ru-RU" sz="2000" dirty="0"/>
              <a:t> f</a:t>
            </a:r>
            <a:r>
              <a:rPr lang="en-US" altLang="ru-RU" sz="2000" dirty="0" smtClean="0"/>
              <a:t>or markets and multipliers (youth networks, etc.)</a:t>
            </a:r>
          </a:p>
          <a:p>
            <a:pPr eaLnBrk="1" hangingPunct="1">
              <a:spcAft>
                <a:spcPts val="1400"/>
              </a:spcAft>
            </a:pPr>
            <a:r>
              <a:rPr lang="en-US" altLang="ru-RU" sz="2000" dirty="0" smtClean="0"/>
              <a:t>2. Networks of grass-roots</a:t>
            </a:r>
            <a:r>
              <a:rPr lang="en-US" altLang="ru-RU" sz="2000" dirty="0"/>
              <a:t> </a:t>
            </a:r>
            <a:r>
              <a:rPr lang="en-US" altLang="ru-RU" sz="2000" b="1" dirty="0" smtClean="0">
                <a:solidFill>
                  <a:srgbClr val="70BFAE"/>
                </a:solidFill>
              </a:rPr>
              <a:t>intermediary organisations  and/or </a:t>
            </a:r>
            <a:r>
              <a:rPr lang="en-US" altLang="ru-RU" sz="2000" b="1" dirty="0" err="1" smtClean="0">
                <a:solidFill>
                  <a:srgbClr val="70BFAE"/>
                </a:solidFill>
              </a:rPr>
              <a:t>telecentres</a:t>
            </a:r>
            <a:endParaRPr lang="en-US" altLang="ru-RU" sz="2000" b="1" dirty="0" smtClean="0">
              <a:solidFill>
                <a:srgbClr val="70BFAE"/>
              </a:solidFill>
            </a:endParaRPr>
          </a:p>
          <a:p>
            <a:pPr eaLnBrk="1" hangingPunct="1">
              <a:spcAft>
                <a:spcPts val="1400"/>
              </a:spcAft>
            </a:pPr>
            <a:r>
              <a:rPr lang="en-US" altLang="ru-RU" sz="2000" dirty="0" smtClean="0"/>
              <a:t>3. Network of </a:t>
            </a:r>
            <a:r>
              <a:rPr lang="en-US" altLang="ru-RU" sz="2000" b="1" dirty="0" smtClean="0">
                <a:solidFill>
                  <a:srgbClr val="70BFAE"/>
                </a:solidFill>
              </a:rPr>
              <a:t>YouRock</a:t>
            </a:r>
            <a:r>
              <a:rPr lang="en-US" altLang="ru-RU" sz="2000" dirty="0" smtClean="0"/>
              <a:t> </a:t>
            </a:r>
            <a:r>
              <a:rPr lang="en-US" altLang="ru-RU" sz="2000" b="1" dirty="0" smtClean="0">
                <a:solidFill>
                  <a:srgbClr val="70BFAE"/>
                </a:solidFill>
              </a:rPr>
              <a:t>Ambassadors</a:t>
            </a:r>
            <a:r>
              <a:rPr lang="en-US" altLang="ru-RU" sz="2000" dirty="0" smtClean="0">
                <a:solidFill>
                  <a:srgbClr val="70BFAE"/>
                </a:solidFill>
              </a:rPr>
              <a:t> </a:t>
            </a:r>
            <a:r>
              <a:rPr lang="en-US" altLang="ru-RU" sz="2000" dirty="0" smtClean="0"/>
              <a:t>to act as national role models</a:t>
            </a:r>
          </a:p>
        </p:txBody>
      </p:sp>
      <p:pic>
        <p:nvPicPr>
          <p:cNvPr id="5" name="Content Placeholder 4" descr="followers.png"/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99"/>
          <a:stretch/>
        </p:blipFill>
        <p:spPr>
          <a:xfrm>
            <a:off x="0" y="2201332"/>
            <a:ext cx="5757333" cy="4671611"/>
          </a:xfrm>
        </p:spPr>
      </p:pic>
      <p:sp>
        <p:nvSpPr>
          <p:cNvPr id="2" name="TextBox 1"/>
          <p:cNvSpPr txBox="1"/>
          <p:nvPr/>
        </p:nvSpPr>
        <p:spPr>
          <a:xfrm>
            <a:off x="328708" y="1386304"/>
            <a:ext cx="83919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Engaging visual campaign messaging challenges preconceptions of youth and employability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Content Placeholder 1"/>
          <p:cNvSpPr>
            <a:spLocks noGrp="1"/>
          </p:cNvSpPr>
          <p:nvPr>
            <p:ph idx="1"/>
          </p:nvPr>
        </p:nvSpPr>
        <p:spPr>
          <a:xfrm>
            <a:off x="204785" y="1177778"/>
            <a:ext cx="8655332" cy="5680222"/>
          </a:xfrm>
        </p:spPr>
        <p:txBody>
          <a:bodyPr/>
          <a:lstStyle/>
          <a:p>
            <a:pPr marL="457200" indent="-457200">
              <a:spcBef>
                <a:spcPts val="600"/>
              </a:spcBef>
              <a:buClr>
                <a:srgbClr val="D86334"/>
              </a:buClr>
              <a:buFont typeface="+mj-lt"/>
              <a:buAutoNum type="arabicPeriod"/>
            </a:pPr>
            <a:r>
              <a:rPr lang="en-US" dirty="0" smtClean="0"/>
              <a:t>A </a:t>
            </a:r>
            <a:r>
              <a:rPr lang="en-US" b="1" dirty="0" smtClean="0">
                <a:solidFill>
                  <a:srgbClr val="D86334"/>
                </a:solidFill>
              </a:rPr>
              <a:t>new, free</a:t>
            </a:r>
            <a:r>
              <a:rPr lang="en-US" dirty="0" smtClean="0"/>
              <a:t> and </a:t>
            </a:r>
            <a:r>
              <a:rPr lang="en-US" b="1" dirty="0" smtClean="0">
                <a:solidFill>
                  <a:srgbClr val="D86334"/>
                </a:solidFill>
              </a:rPr>
              <a:t>engaging employability tool</a:t>
            </a:r>
            <a:r>
              <a:rPr lang="en-US" dirty="0" smtClean="0"/>
              <a:t> for clients</a:t>
            </a:r>
          </a:p>
          <a:p>
            <a:pPr marL="457200" indent="-457200">
              <a:spcBef>
                <a:spcPts val="600"/>
              </a:spcBef>
              <a:buClr>
                <a:srgbClr val="D86334"/>
              </a:buClr>
              <a:buFont typeface="+mj-lt"/>
              <a:buAutoNum type="arabicPeriod"/>
            </a:pPr>
            <a:r>
              <a:rPr lang="en-US" dirty="0" smtClean="0"/>
              <a:t>Could be </a:t>
            </a:r>
            <a:r>
              <a:rPr lang="en-US" dirty="0"/>
              <a:t>u</a:t>
            </a:r>
            <a:r>
              <a:rPr lang="en-US" dirty="0" smtClean="0"/>
              <a:t>sed in </a:t>
            </a:r>
            <a:r>
              <a:rPr lang="en-US" b="1" dirty="0" smtClean="0">
                <a:solidFill>
                  <a:srgbClr val="D86334"/>
                </a:solidFill>
              </a:rPr>
              <a:t>groups</a:t>
            </a:r>
            <a:r>
              <a:rPr lang="en-US" dirty="0" smtClean="0">
                <a:solidFill>
                  <a:srgbClr val="D86334"/>
                </a:solidFill>
              </a:rPr>
              <a:t> </a:t>
            </a:r>
            <a:r>
              <a:rPr lang="en-US" dirty="0" smtClean="0"/>
              <a:t>and as content for a </a:t>
            </a:r>
            <a:r>
              <a:rPr lang="en-US" b="1" dirty="0" smtClean="0">
                <a:solidFill>
                  <a:srgbClr val="D86334"/>
                </a:solidFill>
              </a:rPr>
              <a:t>course</a:t>
            </a:r>
            <a:r>
              <a:rPr lang="en-US" dirty="0" smtClean="0"/>
              <a:t> of sessions</a:t>
            </a:r>
          </a:p>
          <a:p>
            <a:pPr marL="457200" indent="-457200">
              <a:spcBef>
                <a:spcPts val="600"/>
              </a:spcBef>
              <a:buClr>
                <a:srgbClr val="D86334"/>
              </a:buClr>
              <a:buFont typeface="+mj-lt"/>
              <a:buAutoNum type="arabicPeriod"/>
            </a:pPr>
            <a:r>
              <a:rPr lang="en-US" dirty="0" err="1" smtClean="0"/>
              <a:t>Centres</a:t>
            </a:r>
            <a:r>
              <a:rPr lang="en-US" dirty="0" smtClean="0"/>
              <a:t> can </a:t>
            </a:r>
            <a:r>
              <a:rPr lang="en-US" b="1" dirty="0" smtClean="0">
                <a:solidFill>
                  <a:srgbClr val="D86334"/>
                </a:solidFill>
              </a:rPr>
              <a:t>attract</a:t>
            </a:r>
            <a:r>
              <a:rPr lang="en-US" dirty="0" smtClean="0">
                <a:solidFill>
                  <a:srgbClr val="D86334"/>
                </a:solidFill>
              </a:rPr>
              <a:t> </a:t>
            </a:r>
            <a:r>
              <a:rPr lang="en-US" dirty="0" smtClean="0"/>
              <a:t>and better </a:t>
            </a:r>
            <a:r>
              <a:rPr lang="en-US" b="1" dirty="0">
                <a:solidFill>
                  <a:srgbClr val="D86334"/>
                </a:solidFill>
              </a:rPr>
              <a:t>support</a:t>
            </a:r>
            <a:r>
              <a:rPr lang="en-US" dirty="0"/>
              <a:t> </a:t>
            </a:r>
            <a:r>
              <a:rPr lang="en-US" dirty="0" smtClean="0"/>
              <a:t>clients </a:t>
            </a:r>
            <a:r>
              <a:rPr lang="en-US" dirty="0"/>
              <a:t>with </a:t>
            </a:r>
            <a:r>
              <a:rPr lang="en-US" dirty="0" smtClean="0"/>
              <a:t>YouRock </a:t>
            </a:r>
          </a:p>
          <a:p>
            <a:pPr marL="0" indent="0">
              <a:spcBef>
                <a:spcPts val="600"/>
              </a:spcBef>
              <a:buClr>
                <a:srgbClr val="D86334"/>
              </a:buClr>
              <a:buNone/>
            </a:pPr>
            <a:r>
              <a:rPr lang="en-US" altLang="ru-RU" b="1" dirty="0" smtClean="0">
                <a:solidFill>
                  <a:srgbClr val="D86334"/>
                </a:solidFill>
              </a:rPr>
              <a:t>How </a:t>
            </a:r>
            <a:r>
              <a:rPr lang="en-US" altLang="ru-RU" b="1" dirty="0">
                <a:solidFill>
                  <a:srgbClr val="D86334"/>
                </a:solidFill>
              </a:rPr>
              <a:t>can </a:t>
            </a:r>
            <a:r>
              <a:rPr lang="en-US" altLang="ru-RU" b="1" dirty="0" err="1">
                <a:solidFill>
                  <a:srgbClr val="D86334"/>
                </a:solidFill>
              </a:rPr>
              <a:t>telecentres</a:t>
            </a:r>
            <a:r>
              <a:rPr lang="en-US" altLang="ru-RU" b="1" dirty="0">
                <a:solidFill>
                  <a:srgbClr val="D86334"/>
                </a:solidFill>
              </a:rPr>
              <a:t> help?</a:t>
            </a:r>
            <a:endParaRPr lang="en-US" altLang="ru-RU" dirty="0" smtClean="0"/>
          </a:p>
          <a:p>
            <a:pPr marL="357188" indent="-357188">
              <a:spcBef>
                <a:spcPts val="600"/>
              </a:spcBef>
              <a:buClr>
                <a:srgbClr val="D86334"/>
              </a:buClr>
              <a:buFont typeface="Century Gothic" panose="020B0502020202020204" pitchFamily="34" charset="0"/>
              <a:buAutoNum type="arabicPeriod"/>
            </a:pPr>
            <a:r>
              <a:rPr lang="en-US" altLang="ru-RU" dirty="0" smtClean="0"/>
              <a:t>Engage and support users to </a:t>
            </a:r>
            <a:r>
              <a:rPr lang="en-US" altLang="ru-RU" b="1" dirty="0" smtClean="0">
                <a:solidFill>
                  <a:srgbClr val="D86334"/>
                </a:solidFill>
              </a:rPr>
              <a:t>build YouRock profiles </a:t>
            </a:r>
            <a:r>
              <a:rPr lang="en-US" altLang="ru-RU" dirty="0" smtClean="0"/>
              <a:t>during  employability sessions </a:t>
            </a:r>
            <a:r>
              <a:rPr lang="en-US" altLang="ru-RU" b="1" dirty="0" smtClean="0">
                <a:solidFill>
                  <a:srgbClr val="D86334"/>
                </a:solidFill>
              </a:rPr>
              <a:t>deepening your relationship </a:t>
            </a:r>
            <a:r>
              <a:rPr lang="en-US" altLang="ru-RU" dirty="0" smtClean="0"/>
              <a:t>with users </a:t>
            </a:r>
          </a:p>
          <a:p>
            <a:pPr marL="357188" indent="-357188">
              <a:spcBef>
                <a:spcPts val="600"/>
              </a:spcBef>
              <a:buClr>
                <a:srgbClr val="D86334"/>
              </a:buClr>
              <a:buFont typeface="Century Gothic" panose="020B0502020202020204" pitchFamily="34" charset="0"/>
              <a:buAutoNum type="arabicPeriod"/>
            </a:pPr>
            <a:r>
              <a:rPr lang="en-US" altLang="ru-RU" dirty="0" smtClean="0"/>
              <a:t>Promote </a:t>
            </a:r>
            <a:r>
              <a:rPr lang="en-US" altLang="ru-RU" b="1" dirty="0" smtClean="0">
                <a:hlinkClick r:id="rId2"/>
              </a:rPr>
              <a:t>http</a:t>
            </a:r>
            <a:r>
              <a:rPr lang="en-US" altLang="ru-RU" b="1" dirty="0">
                <a:hlinkClick r:id="rId2"/>
              </a:rPr>
              <a:t>://yourock.jobs</a:t>
            </a:r>
            <a:r>
              <a:rPr lang="en-US" altLang="ru-RU" b="1" dirty="0"/>
              <a:t> </a:t>
            </a:r>
            <a:r>
              <a:rPr lang="en-US" altLang="ru-RU" dirty="0" smtClean="0"/>
              <a:t>and </a:t>
            </a:r>
            <a:r>
              <a:rPr lang="en-US" altLang="ru-RU" b="1" dirty="0" smtClean="0">
                <a:solidFill>
                  <a:srgbClr val="D86334"/>
                </a:solidFill>
              </a:rPr>
              <a:t>online visual assets </a:t>
            </a:r>
            <a:r>
              <a:rPr lang="en-US" altLang="ru-RU" dirty="0" smtClean="0"/>
              <a:t>on your Social </a:t>
            </a:r>
            <a:r>
              <a:rPr lang="en-US" altLang="ru-RU" dirty="0"/>
              <a:t>M</a:t>
            </a:r>
            <a:r>
              <a:rPr lang="en-US" altLang="ru-RU" dirty="0" smtClean="0"/>
              <a:t>edia, websites, blogs, newsletters, </a:t>
            </a:r>
            <a:r>
              <a:rPr lang="en-US" altLang="ru-RU" dirty="0" err="1" smtClean="0"/>
              <a:t>etc</a:t>
            </a:r>
            <a:r>
              <a:rPr lang="en-US" altLang="ru-RU" dirty="0" smtClean="0"/>
              <a:t> to </a:t>
            </a:r>
            <a:r>
              <a:rPr lang="en-US" altLang="ru-RU" b="1" dirty="0" smtClean="0">
                <a:solidFill>
                  <a:srgbClr val="D86334"/>
                </a:solidFill>
              </a:rPr>
              <a:t>engage</a:t>
            </a:r>
            <a:r>
              <a:rPr lang="en-US" altLang="ru-RU" dirty="0" smtClean="0"/>
              <a:t> users</a:t>
            </a:r>
          </a:p>
          <a:p>
            <a:pPr marL="357188" indent="-357188">
              <a:spcBef>
                <a:spcPts val="600"/>
              </a:spcBef>
              <a:buClr>
                <a:srgbClr val="D86334"/>
              </a:buClr>
              <a:buFont typeface="Century Gothic" panose="020B0502020202020204" pitchFamily="34" charset="0"/>
              <a:buAutoNum type="arabicPeriod"/>
            </a:pPr>
            <a:r>
              <a:rPr lang="en-US" altLang="ru-RU" dirty="0" smtClean="0"/>
              <a:t>Gain </a:t>
            </a:r>
            <a:r>
              <a:rPr lang="en-US" altLang="ru-RU" b="1" dirty="0" smtClean="0">
                <a:solidFill>
                  <a:srgbClr val="D86334"/>
                </a:solidFill>
              </a:rPr>
              <a:t>press exposure </a:t>
            </a:r>
            <a:r>
              <a:rPr lang="en-US" altLang="ru-RU" dirty="0" smtClean="0"/>
              <a:t>for support for YouRock through </a:t>
            </a:r>
            <a:r>
              <a:rPr lang="en-US" altLang="ru-RU" b="1" dirty="0" smtClean="0">
                <a:solidFill>
                  <a:srgbClr val="D86334"/>
                </a:solidFill>
              </a:rPr>
              <a:t>PR </a:t>
            </a:r>
            <a:endParaRPr lang="en-US" altLang="ru-RU" dirty="0" smtClean="0"/>
          </a:p>
          <a:p>
            <a:pPr marL="0" indent="0">
              <a:spcBef>
                <a:spcPts val="600"/>
              </a:spcBef>
              <a:buNone/>
            </a:pPr>
            <a:r>
              <a:rPr lang="en-US" altLang="ru-RU" b="1" dirty="0" smtClean="0">
                <a:solidFill>
                  <a:srgbClr val="D86334"/>
                </a:solidFill>
              </a:rPr>
              <a:t>We will we provide you with?</a:t>
            </a:r>
          </a:p>
          <a:p>
            <a:pPr marL="457200" indent="-457200">
              <a:spcBef>
                <a:spcPts val="600"/>
              </a:spcBef>
              <a:buClr>
                <a:srgbClr val="D86334"/>
              </a:buClr>
              <a:buFont typeface="+mj-lt"/>
              <a:buAutoNum type="arabicPeriod"/>
            </a:pPr>
            <a:r>
              <a:rPr lang="en-US" altLang="ru-RU" dirty="0" smtClean="0">
                <a:solidFill>
                  <a:schemeClr val="tx1"/>
                </a:solidFill>
              </a:rPr>
              <a:t>A</a:t>
            </a:r>
            <a:r>
              <a:rPr lang="en-US" altLang="ru-RU" b="1" dirty="0" smtClean="0">
                <a:solidFill>
                  <a:schemeClr val="tx1"/>
                </a:solidFill>
              </a:rPr>
              <a:t> </a:t>
            </a:r>
            <a:r>
              <a:rPr lang="en-US" altLang="ru-RU" b="1" dirty="0" smtClean="0">
                <a:solidFill>
                  <a:srgbClr val="D86334"/>
                </a:solidFill>
              </a:rPr>
              <a:t>User Guide </a:t>
            </a:r>
            <a:r>
              <a:rPr lang="en-US" altLang="ru-RU" dirty="0" smtClean="0"/>
              <a:t>to run effective sessions &amp; access to online support</a:t>
            </a:r>
          </a:p>
          <a:p>
            <a:pPr marL="457200" indent="-457200">
              <a:spcBef>
                <a:spcPts val="600"/>
              </a:spcBef>
              <a:buClr>
                <a:srgbClr val="D86334"/>
              </a:buClr>
              <a:buFont typeface="+mj-lt"/>
              <a:buAutoNum type="arabicPeriod"/>
            </a:pPr>
            <a:r>
              <a:rPr lang="en-US" altLang="ru-RU" dirty="0" smtClean="0">
                <a:solidFill>
                  <a:schemeClr val="tx1"/>
                </a:solidFill>
              </a:rPr>
              <a:t>Free</a:t>
            </a:r>
            <a:r>
              <a:rPr lang="en-US" altLang="ru-RU" dirty="0" smtClean="0">
                <a:solidFill>
                  <a:srgbClr val="FF6600"/>
                </a:solidFill>
              </a:rPr>
              <a:t> </a:t>
            </a:r>
            <a:r>
              <a:rPr lang="en-US" altLang="ru-RU" b="1" dirty="0">
                <a:solidFill>
                  <a:srgbClr val="D86334"/>
                </a:solidFill>
              </a:rPr>
              <a:t>a</a:t>
            </a:r>
            <a:r>
              <a:rPr lang="en-US" altLang="ru-RU" b="1" dirty="0" smtClean="0">
                <a:solidFill>
                  <a:srgbClr val="D86334"/>
                </a:solidFill>
              </a:rPr>
              <a:t>dvertising</a:t>
            </a:r>
            <a:r>
              <a:rPr lang="en-US" altLang="ru-RU" dirty="0" smtClean="0">
                <a:solidFill>
                  <a:srgbClr val="D86334"/>
                </a:solidFill>
              </a:rPr>
              <a:t> </a:t>
            </a:r>
            <a:r>
              <a:rPr lang="en-US" altLang="ru-RU" dirty="0" smtClean="0"/>
              <a:t>space on YouRock in your country</a:t>
            </a:r>
          </a:p>
          <a:p>
            <a:pPr marL="457200" indent="-457200">
              <a:spcBef>
                <a:spcPts val="600"/>
              </a:spcBef>
              <a:buClr>
                <a:srgbClr val="D86334"/>
              </a:buClr>
              <a:buFont typeface="+mj-lt"/>
              <a:buAutoNum type="arabicPeriod"/>
            </a:pPr>
            <a:r>
              <a:rPr lang="en-US" altLang="ru-RU" dirty="0" smtClean="0"/>
              <a:t>Access permissions to create </a:t>
            </a:r>
            <a:r>
              <a:rPr lang="en-US" altLang="ru-RU" b="1" dirty="0" smtClean="0">
                <a:solidFill>
                  <a:srgbClr val="D86334"/>
                </a:solidFill>
              </a:rPr>
              <a:t>blogs</a:t>
            </a:r>
            <a:r>
              <a:rPr lang="en-US" altLang="ru-RU" dirty="0" smtClean="0">
                <a:solidFill>
                  <a:srgbClr val="D86334"/>
                </a:solidFill>
              </a:rPr>
              <a:t> </a:t>
            </a:r>
            <a:r>
              <a:rPr lang="en-US" altLang="ru-RU" dirty="0" smtClean="0"/>
              <a:t>for your country</a:t>
            </a:r>
          </a:p>
          <a:p>
            <a:pPr marL="457200" indent="-457200">
              <a:spcBef>
                <a:spcPts val="600"/>
              </a:spcBef>
              <a:buClr>
                <a:srgbClr val="D86334"/>
              </a:buClr>
              <a:buFont typeface="+mj-lt"/>
              <a:buAutoNum type="arabicPeriod"/>
            </a:pPr>
            <a:r>
              <a:rPr lang="en-US" altLang="ru-RU" dirty="0" smtClean="0"/>
              <a:t>Customized </a:t>
            </a:r>
            <a:r>
              <a:rPr lang="en-US" altLang="ru-RU" b="1" dirty="0" smtClean="0">
                <a:solidFill>
                  <a:srgbClr val="D86334"/>
                </a:solidFill>
              </a:rPr>
              <a:t>collateral</a:t>
            </a:r>
            <a:r>
              <a:rPr lang="en-US" altLang="ru-RU" dirty="0" smtClean="0">
                <a:solidFill>
                  <a:srgbClr val="D86334"/>
                </a:solidFill>
              </a:rPr>
              <a:t> </a:t>
            </a:r>
            <a:r>
              <a:rPr lang="en-US" altLang="ru-RU" dirty="0" smtClean="0"/>
              <a:t>for use in your social media channels</a:t>
            </a:r>
          </a:p>
          <a:p>
            <a:pPr marL="457200" indent="-457200">
              <a:spcBef>
                <a:spcPts val="600"/>
              </a:spcBef>
              <a:buClr>
                <a:srgbClr val="D86334"/>
              </a:buClr>
              <a:buFont typeface="+mj-lt"/>
              <a:buAutoNum type="arabicPeriod"/>
            </a:pPr>
            <a:r>
              <a:rPr lang="en-US" altLang="ru-RU" dirty="0" smtClean="0">
                <a:solidFill>
                  <a:schemeClr val="tx1"/>
                </a:solidFill>
              </a:rPr>
              <a:t>Draft</a:t>
            </a:r>
            <a:r>
              <a:rPr lang="en-US" altLang="ru-RU" b="1" dirty="0" smtClean="0">
                <a:solidFill>
                  <a:schemeClr val="tx1"/>
                </a:solidFill>
              </a:rPr>
              <a:t> </a:t>
            </a:r>
            <a:r>
              <a:rPr lang="en-US" altLang="ru-RU" b="1" dirty="0" smtClean="0">
                <a:solidFill>
                  <a:srgbClr val="D86334"/>
                </a:solidFill>
              </a:rPr>
              <a:t>PR </a:t>
            </a:r>
            <a:r>
              <a:rPr lang="en-US" altLang="ru-RU" dirty="0" smtClean="0"/>
              <a:t>for use with press</a:t>
            </a:r>
          </a:p>
        </p:txBody>
      </p:sp>
      <p:sp>
        <p:nvSpPr>
          <p:cNvPr id="28674" name="Title 2"/>
          <p:cNvSpPr>
            <a:spLocks noGrp="1"/>
          </p:cNvSpPr>
          <p:nvPr>
            <p:ph type="title"/>
          </p:nvPr>
        </p:nvSpPr>
        <p:spPr>
          <a:xfrm>
            <a:off x="204785" y="331788"/>
            <a:ext cx="7736948" cy="598413"/>
          </a:xfrm>
        </p:spPr>
        <p:txBody>
          <a:bodyPr/>
          <a:lstStyle/>
          <a:p>
            <a:r>
              <a:rPr lang="en-US" altLang="ru-RU" b="1" dirty="0" smtClean="0">
                <a:solidFill>
                  <a:srgbClr val="D86334"/>
                </a:solidFill>
              </a:rPr>
              <a:t>Why use YouRock?</a:t>
            </a:r>
          </a:p>
        </p:txBody>
      </p:sp>
    </p:spTree>
    <p:extLst>
      <p:ext uri="{BB962C8B-B14F-4D97-AF65-F5344CB8AC3E}">
        <p14:creationId xmlns:p14="http://schemas.microsoft.com/office/powerpoint/2010/main" val="7684437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0225" y="167340"/>
            <a:ext cx="650875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4895AF"/>
                </a:solidFill>
              </a:rPr>
              <a:t>Background</a:t>
            </a:r>
            <a:endParaRPr lang="en-US" b="1" dirty="0">
              <a:solidFill>
                <a:srgbClr val="4895AF"/>
              </a:solidFill>
            </a:endParaRPr>
          </a:p>
        </p:txBody>
      </p:sp>
      <p:pic>
        <p:nvPicPr>
          <p:cNvPr id="4" name="Picture 3" descr="SDC-YOUROCK-055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687321" y="1433019"/>
            <a:ext cx="3307264" cy="4454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6"/>
          <p:cNvSpPr txBox="1">
            <a:spLocks noChangeArrowheads="1"/>
          </p:cNvSpPr>
          <p:nvPr/>
        </p:nvSpPr>
        <p:spPr bwMode="auto">
          <a:xfrm>
            <a:off x="6275293" y="5887468"/>
            <a:ext cx="2689409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/>
            <a:r>
              <a:rPr lang="en-US" altLang="ru-RU" sz="1400" dirty="0" smtClean="0"/>
              <a:t>Young people </a:t>
            </a:r>
            <a:r>
              <a:rPr lang="en-US" altLang="ru-RU" sz="1400" dirty="0"/>
              <a:t>and </a:t>
            </a:r>
            <a:r>
              <a:rPr lang="en-US" altLang="ru-RU" sz="1400" dirty="0" smtClean="0"/>
              <a:t>Christian </a:t>
            </a:r>
            <a:r>
              <a:rPr lang="en-US" altLang="ru-RU" sz="1400" dirty="0"/>
              <a:t>Schenk, Olympic </a:t>
            </a:r>
            <a:r>
              <a:rPr lang="en-US" altLang="ru-RU" sz="1400" dirty="0" err="1"/>
              <a:t>Decathon</a:t>
            </a:r>
            <a:r>
              <a:rPr lang="en-US" altLang="ru-RU" sz="1400" dirty="0"/>
              <a:t> gold medalist.</a:t>
            </a:r>
          </a:p>
        </p:txBody>
      </p:sp>
      <p:pic>
        <p:nvPicPr>
          <p:cNvPr id="6" name="Picture 5" descr="P104067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0226" y="1433019"/>
            <a:ext cx="2902480" cy="1973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60461" y="3385911"/>
            <a:ext cx="2962246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Aft>
                <a:spcPts val="600"/>
              </a:spcAft>
              <a:buClr>
                <a:srgbClr val="BC0007"/>
              </a:buClr>
              <a:buSzPct val="120000"/>
            </a:pPr>
            <a:r>
              <a:rPr lang="en-US" altLang="ru-RU" sz="1400" dirty="0"/>
              <a:t>EC Vice President </a:t>
            </a:r>
            <a:r>
              <a:rPr lang="en-US" altLang="ru-RU" sz="1400" dirty="0" err="1" smtClean="0"/>
              <a:t>Neelie</a:t>
            </a:r>
            <a:r>
              <a:rPr lang="en-US" altLang="ru-RU" sz="1400" dirty="0" smtClean="0"/>
              <a:t> </a:t>
            </a:r>
            <a:r>
              <a:rPr lang="en-US" altLang="ru-RU" sz="1400" dirty="0" err="1" smtClean="0"/>
              <a:t>Kroes</a:t>
            </a:r>
            <a:r>
              <a:rPr lang="en-US" altLang="ru-RU" sz="1400" dirty="0" smtClean="0"/>
              <a:t> </a:t>
            </a:r>
            <a:r>
              <a:rPr lang="en-US" altLang="ru-RU" sz="1400" dirty="0"/>
              <a:t>visits hackathon in Lithuania where prototype </a:t>
            </a:r>
            <a:r>
              <a:rPr lang="en-US" altLang="ru-RU" sz="1400" dirty="0" smtClean="0"/>
              <a:t>was built.</a:t>
            </a:r>
            <a:endParaRPr lang="en-US" altLang="ru-RU" sz="1400" dirty="0"/>
          </a:p>
        </p:txBody>
      </p:sp>
      <p:pic>
        <p:nvPicPr>
          <p:cNvPr id="8" name="Picture 4" descr="SDC-YOUROCK-026.jpg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177900" y="1433018"/>
            <a:ext cx="2469860" cy="3617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989295" y="4482403"/>
            <a:ext cx="16233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Testing session in Berlin</a:t>
            </a:r>
            <a:endParaRPr lang="en-US" sz="1400" b="1" dirty="0"/>
          </a:p>
        </p:txBody>
      </p:sp>
      <p:sp>
        <p:nvSpPr>
          <p:cNvPr id="10" name="Rectangle 9"/>
          <p:cNvSpPr/>
          <p:nvPr/>
        </p:nvSpPr>
        <p:spPr>
          <a:xfrm>
            <a:off x="3880813" y="5406006"/>
            <a:ext cx="190363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8900" eaLnBrk="1" hangingPunct="1">
              <a:spcBef>
                <a:spcPts val="1000"/>
              </a:spcBef>
              <a:buClr>
                <a:srgbClr val="DF564A"/>
              </a:buClr>
            </a:pPr>
            <a:r>
              <a:rPr lang="en-US" altLang="ru-RU" sz="1400" dirty="0"/>
              <a:t>Winner in EC Erasmus for Young </a:t>
            </a:r>
            <a:r>
              <a:rPr lang="en-US" altLang="ru-RU" sz="1400" dirty="0" smtClean="0"/>
              <a:t>Entrepreneurs Business Challenge at EC Parliament in Strasbourg.</a:t>
            </a:r>
            <a:endParaRPr lang="en-US" altLang="ru-RU" sz="1400" dirty="0"/>
          </a:p>
        </p:txBody>
      </p:sp>
      <p:pic>
        <p:nvPicPr>
          <p:cNvPr id="14" name="Picture 13" descr="P1080100.JP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5047" y="4229491"/>
            <a:ext cx="3750235" cy="2505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1359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Content Placeholder 1"/>
          <p:cNvSpPr>
            <a:spLocks noGrp="1"/>
          </p:cNvSpPr>
          <p:nvPr>
            <p:ph idx="1"/>
          </p:nvPr>
        </p:nvSpPr>
        <p:spPr>
          <a:xfrm>
            <a:off x="193675" y="1790700"/>
            <a:ext cx="8950325" cy="5067300"/>
          </a:xfrm>
        </p:spPr>
        <p:txBody>
          <a:bodyPr/>
          <a:lstStyle/>
          <a:p>
            <a:r>
              <a:rPr lang="en-GB" sz="1800" b="1" dirty="0">
                <a:solidFill>
                  <a:srgbClr val="6BB8A4"/>
                </a:solidFill>
                <a:latin typeface="Century Gothic" charset="0"/>
              </a:rPr>
              <a:t>Ian Clifford</a:t>
            </a:r>
            <a:r>
              <a:rPr lang="en-GB" sz="1800" dirty="0">
                <a:latin typeface="Century Gothic" charset="0"/>
              </a:rPr>
              <a:t>, the founder, has 18 years experience with youth and community organisations at a senior level. Ian co-founded Telecentre Europe, comprising 30,000 EU community learning venues helping people with employability. </a:t>
            </a:r>
          </a:p>
          <a:p>
            <a:r>
              <a:rPr lang="en-GB" sz="1800" b="1" dirty="0">
                <a:solidFill>
                  <a:srgbClr val="6BB8A4"/>
                </a:solidFill>
                <a:latin typeface="Century Gothic" charset="0"/>
              </a:rPr>
              <a:t>Ekaterina </a:t>
            </a:r>
            <a:r>
              <a:rPr lang="en-GB" sz="1800" b="1" dirty="0" err="1">
                <a:solidFill>
                  <a:srgbClr val="6BB8A4"/>
                </a:solidFill>
                <a:latin typeface="Century Gothic" charset="0"/>
              </a:rPr>
              <a:t>Fedotova</a:t>
            </a:r>
            <a:r>
              <a:rPr lang="en-GB" sz="1800" b="1" dirty="0">
                <a:solidFill>
                  <a:srgbClr val="6BB8A4"/>
                </a:solidFill>
                <a:latin typeface="Century Gothic" charset="0"/>
              </a:rPr>
              <a:t> </a:t>
            </a:r>
            <a:r>
              <a:rPr lang="en-GB" sz="1800" dirty="0">
                <a:latin typeface="Century Gothic" charset="0"/>
              </a:rPr>
              <a:t>is a non-profit program director with 16 years of experience, directing ‘</a:t>
            </a:r>
            <a:r>
              <a:rPr lang="en-GB" altLang="ja-JP" sz="1800" dirty="0">
                <a:latin typeface="Century Gothic" charset="0"/>
              </a:rPr>
              <a:t>Your Course</a:t>
            </a:r>
            <a:r>
              <a:rPr lang="en-GB" sz="1800" dirty="0">
                <a:latin typeface="Century Gothic" charset="0"/>
              </a:rPr>
              <a:t>’</a:t>
            </a:r>
            <a:r>
              <a:rPr lang="en-GB" altLang="ja-JP" sz="1800" dirty="0">
                <a:latin typeface="Century Gothic" charset="0"/>
              </a:rPr>
              <a:t>, a Microsoft CSR initiative which trained over 300,000 people in over 170 Russian community learning centres. </a:t>
            </a:r>
          </a:p>
          <a:p>
            <a:r>
              <a:rPr lang="en-GB" sz="1800" b="1" dirty="0">
                <a:solidFill>
                  <a:srgbClr val="6BB8A4"/>
                </a:solidFill>
                <a:latin typeface="Century Gothic" charset="0"/>
              </a:rPr>
              <a:t>Gabriel </a:t>
            </a:r>
            <a:r>
              <a:rPr lang="en-GB" sz="1800" b="1" dirty="0" err="1">
                <a:solidFill>
                  <a:srgbClr val="6BB8A4"/>
                </a:solidFill>
                <a:latin typeface="Century Gothic" charset="0"/>
              </a:rPr>
              <a:t>Dragomir</a:t>
            </a:r>
            <a:r>
              <a:rPr lang="en-GB" sz="1800" b="1" dirty="0">
                <a:solidFill>
                  <a:srgbClr val="6BB8A4"/>
                </a:solidFill>
                <a:latin typeface="Century Gothic" charset="0"/>
              </a:rPr>
              <a:t> </a:t>
            </a:r>
            <a:r>
              <a:rPr lang="en-GB" sz="1800" dirty="0">
                <a:latin typeface="Century Gothic" charset="0"/>
              </a:rPr>
              <a:t>is a founder of Drupal Romania Association and a member of the Young Advisors Expert Group of EC Commissioner </a:t>
            </a:r>
            <a:r>
              <a:rPr lang="en-GB" sz="1800" dirty="0" err="1">
                <a:latin typeface="Century Gothic" charset="0"/>
              </a:rPr>
              <a:t>Neelie</a:t>
            </a:r>
            <a:r>
              <a:rPr lang="en-GB" sz="1800" dirty="0">
                <a:latin typeface="Century Gothic" charset="0"/>
              </a:rPr>
              <a:t> </a:t>
            </a:r>
            <a:r>
              <a:rPr lang="en-GB" sz="1800" dirty="0" err="1">
                <a:latin typeface="Century Gothic" charset="0"/>
              </a:rPr>
              <a:t>Kroes</a:t>
            </a:r>
            <a:r>
              <a:rPr lang="en-GB" sz="1800" dirty="0">
                <a:latin typeface="Century Gothic" charset="0"/>
              </a:rPr>
              <a:t>.</a:t>
            </a:r>
          </a:p>
          <a:p>
            <a:r>
              <a:rPr lang="en-GB" sz="1800" b="1" dirty="0" err="1">
                <a:solidFill>
                  <a:srgbClr val="6BB8A4"/>
                </a:solidFill>
                <a:latin typeface="Century Gothic" charset="0"/>
              </a:rPr>
              <a:t>Manolis</a:t>
            </a:r>
            <a:r>
              <a:rPr lang="en-GB" sz="1800" b="1" dirty="0">
                <a:solidFill>
                  <a:srgbClr val="6BB8A4"/>
                </a:solidFill>
                <a:latin typeface="Century Gothic" charset="0"/>
              </a:rPr>
              <a:t> </a:t>
            </a:r>
            <a:r>
              <a:rPr lang="en-GB" sz="1800" b="1" dirty="0" err="1">
                <a:solidFill>
                  <a:srgbClr val="6BB8A4"/>
                </a:solidFill>
                <a:latin typeface="Century Gothic" charset="0"/>
              </a:rPr>
              <a:t>Labovas</a:t>
            </a:r>
            <a:r>
              <a:rPr lang="en-GB" sz="1800" b="1" dirty="0">
                <a:solidFill>
                  <a:srgbClr val="6BB8A4"/>
                </a:solidFill>
                <a:latin typeface="Century Gothic" charset="0"/>
              </a:rPr>
              <a:t> </a:t>
            </a:r>
            <a:r>
              <a:rPr lang="en-GB" sz="1800" dirty="0">
                <a:latin typeface="Century Gothic" charset="0"/>
              </a:rPr>
              <a:t>also manages "</a:t>
            </a:r>
            <a:r>
              <a:rPr lang="en-GB" sz="1800" dirty="0" err="1">
                <a:latin typeface="Century Gothic" charset="0"/>
              </a:rPr>
              <a:t>Getbusy.gr</a:t>
            </a:r>
            <a:r>
              <a:rPr lang="en-GB" sz="1800" dirty="0">
                <a:latin typeface="Century Gothic" charset="0"/>
              </a:rPr>
              <a:t>" through which more than 140,000 young people in Greece have been helped with employability. </a:t>
            </a:r>
          </a:p>
          <a:p>
            <a:r>
              <a:rPr lang="en-GB" sz="1800" b="1" dirty="0">
                <a:solidFill>
                  <a:srgbClr val="6BB8A4"/>
                </a:solidFill>
                <a:latin typeface="Century Gothic" charset="0"/>
              </a:rPr>
              <a:t>Sven Weber </a:t>
            </a:r>
            <a:r>
              <a:rPr lang="en-GB" sz="1800" dirty="0">
                <a:latin typeface="Century Gothic" charset="0"/>
              </a:rPr>
              <a:t>is a Board member of Telecentre Europe. He managed the German national digital literacy program 'Internet </a:t>
            </a:r>
            <a:r>
              <a:rPr lang="en-GB" sz="1800" dirty="0" err="1">
                <a:latin typeface="Century Gothic" charset="0"/>
              </a:rPr>
              <a:t>erfahren</a:t>
            </a:r>
            <a:r>
              <a:rPr lang="en-GB" sz="1800" dirty="0">
                <a:latin typeface="Century Gothic" charset="0"/>
              </a:rPr>
              <a:t>’.</a:t>
            </a:r>
          </a:p>
          <a:p>
            <a:r>
              <a:rPr lang="en-GB" sz="1800" b="1" dirty="0">
                <a:solidFill>
                  <a:srgbClr val="6BB8A4"/>
                </a:solidFill>
                <a:latin typeface="Century Gothic" charset="0"/>
              </a:rPr>
              <a:t>Rebecca Hobson </a:t>
            </a:r>
            <a:r>
              <a:rPr lang="en-GB" sz="1800" dirty="0">
                <a:latin typeface="Century Gothic" charset="0"/>
              </a:rPr>
              <a:t>is a journalist, who most recently worked at </a:t>
            </a:r>
            <a:r>
              <a:rPr lang="en-GB" sz="1800" dirty="0" err="1">
                <a:latin typeface="Century Gothic" charset="0"/>
              </a:rPr>
              <a:t>Plotr.co.uk</a:t>
            </a:r>
            <a:r>
              <a:rPr lang="en-GB" sz="1800" dirty="0">
                <a:latin typeface="Century Gothic" charset="0"/>
              </a:rPr>
              <a:t> (a youth employment site), The Times and Independent newspapers.</a:t>
            </a:r>
          </a:p>
        </p:txBody>
      </p:sp>
      <p:sp>
        <p:nvSpPr>
          <p:cNvPr id="23554" name="Title 2"/>
          <p:cNvSpPr>
            <a:spLocks noGrp="1"/>
          </p:cNvSpPr>
          <p:nvPr>
            <p:ph type="title"/>
          </p:nvPr>
        </p:nvSpPr>
        <p:spPr>
          <a:xfrm>
            <a:off x="457200" y="149225"/>
            <a:ext cx="7088188" cy="1477963"/>
          </a:xfrm>
        </p:spPr>
        <p:txBody>
          <a:bodyPr/>
          <a:lstStyle/>
          <a:p>
            <a:r>
              <a:rPr lang="en-US" b="1" dirty="0" smtClean="0">
                <a:solidFill>
                  <a:srgbClr val="35AB8F"/>
                </a:solidFill>
                <a:latin typeface="Century Gothic" charset="0"/>
              </a:rPr>
              <a:t>Who </a:t>
            </a:r>
            <a:r>
              <a:rPr lang="en-US" b="1" dirty="0">
                <a:solidFill>
                  <a:srgbClr val="35AB8F"/>
                </a:solidFill>
                <a:latin typeface="Century Gothic" charset="0"/>
              </a:rPr>
              <a:t>is behind YouRock?</a:t>
            </a:r>
            <a:br>
              <a:rPr lang="en-US" b="1" dirty="0">
                <a:solidFill>
                  <a:srgbClr val="35AB8F"/>
                </a:solidFill>
                <a:latin typeface="Century Gothic" charset="0"/>
              </a:rPr>
            </a:br>
            <a:r>
              <a:rPr lang="en-GB" sz="2400" dirty="0">
                <a:solidFill>
                  <a:srgbClr val="35AB8F"/>
                </a:solidFill>
                <a:latin typeface="Century Gothic" charset="0"/>
              </a:rPr>
              <a:t>Multi-faceted team with a history of engaging stakeholders &amp; delivering on a mass scale</a:t>
            </a:r>
            <a:endParaRPr lang="en-US" sz="2400" dirty="0">
              <a:solidFill>
                <a:srgbClr val="35AB8F"/>
              </a:solidFill>
              <a:latin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5449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itle 1"/>
          <p:cNvSpPr>
            <a:spLocks noGrp="1"/>
          </p:cNvSpPr>
          <p:nvPr>
            <p:ph type="title"/>
          </p:nvPr>
        </p:nvSpPr>
        <p:spPr>
          <a:xfrm>
            <a:off x="339728" y="153989"/>
            <a:ext cx="7564154" cy="1143000"/>
          </a:xfrm>
        </p:spPr>
        <p:txBody>
          <a:bodyPr/>
          <a:lstStyle/>
          <a:p>
            <a:pPr eaLnBrk="1" hangingPunct="1"/>
            <a:r>
              <a:rPr lang="en-US" altLang="ru-RU" b="1" dirty="0" smtClean="0">
                <a:solidFill>
                  <a:srgbClr val="D86334"/>
                </a:solidFill>
              </a:rPr>
              <a:t>What’s the evidence?</a:t>
            </a:r>
            <a:br>
              <a:rPr lang="en-US" altLang="ru-RU" b="1" dirty="0" smtClean="0">
                <a:solidFill>
                  <a:srgbClr val="D86334"/>
                </a:solidFill>
              </a:rPr>
            </a:br>
            <a:r>
              <a:rPr lang="en-US" altLang="ru-RU" sz="2800" dirty="0" smtClean="0">
                <a:solidFill>
                  <a:srgbClr val="D86334"/>
                </a:solidFill>
              </a:rPr>
              <a:t>5.5m unemployed, only 17% use LinkedIn</a:t>
            </a:r>
            <a:endParaRPr lang="en-US" altLang="ru-RU" sz="2400" b="1" dirty="0" smtClean="0">
              <a:solidFill>
                <a:srgbClr val="D86334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1" y="1770067"/>
            <a:ext cx="8718550" cy="4902200"/>
          </a:xfrm>
        </p:spPr>
        <p:txBody>
          <a:bodyPr>
            <a:noAutofit/>
          </a:bodyPr>
          <a:lstStyle/>
          <a:p>
            <a:pPr eaLnBrk="1" hangingPunct="1">
              <a:spcBef>
                <a:spcPct val="0"/>
              </a:spcBef>
              <a:spcAft>
                <a:spcPts val="1200"/>
              </a:spcAft>
              <a:buClr>
                <a:srgbClr val="DF564A"/>
              </a:buClr>
            </a:pPr>
            <a:r>
              <a:rPr lang="en-US" altLang="ru-RU" dirty="0" smtClean="0">
                <a:solidFill>
                  <a:srgbClr val="474747"/>
                </a:solidFill>
              </a:rPr>
              <a:t>Research shows only </a:t>
            </a:r>
            <a:r>
              <a:rPr lang="en-US" altLang="ru-RU" b="1" dirty="0" smtClean="0">
                <a:solidFill>
                  <a:srgbClr val="D86334"/>
                </a:solidFill>
              </a:rPr>
              <a:t>17% of young people use LinkedIn </a:t>
            </a:r>
            <a:r>
              <a:rPr lang="en-US" altLang="ru-RU" dirty="0" smtClean="0">
                <a:solidFill>
                  <a:srgbClr val="474747"/>
                </a:solidFill>
              </a:rPr>
              <a:t/>
            </a:r>
            <a:br>
              <a:rPr lang="en-US" altLang="ru-RU" dirty="0" smtClean="0">
                <a:solidFill>
                  <a:srgbClr val="474747"/>
                </a:solidFill>
              </a:rPr>
            </a:br>
            <a:r>
              <a:rPr lang="en-US" altLang="ru-RU" sz="1400" dirty="0" smtClean="0">
                <a:solidFill>
                  <a:srgbClr val="474747"/>
                </a:solidFill>
              </a:rPr>
              <a:t>(</a:t>
            </a:r>
            <a:r>
              <a:rPr lang="en-US" altLang="ru-RU" sz="1400" dirty="0" smtClean="0">
                <a:solidFill>
                  <a:srgbClr val="4D4D4D"/>
                </a:solidFill>
                <a:hlinkClick r:id="rId3"/>
              </a:rPr>
              <a:t>Millennials &amp; Social Media</a:t>
            </a:r>
            <a:r>
              <a:rPr lang="en-US" altLang="ru-RU" sz="1400" dirty="0" smtClean="0">
                <a:solidFill>
                  <a:srgbClr val="4D4D4D"/>
                </a:solidFill>
              </a:rPr>
              <a:t>, 2013, </a:t>
            </a:r>
            <a:r>
              <a:rPr lang="en-US" altLang="ru-RU" sz="1400" u="sng" dirty="0" smtClean="0">
                <a:solidFill>
                  <a:srgbClr val="4D4D4D"/>
                </a:solidFill>
                <a:hlinkClick r:id="rId4"/>
              </a:rPr>
              <a:t>Young People Hate LinkedIn</a:t>
            </a:r>
            <a:r>
              <a:rPr lang="en-US" altLang="ru-RU" sz="1400" dirty="0" smtClean="0">
                <a:solidFill>
                  <a:srgbClr val="4D4D4D"/>
                </a:solidFill>
              </a:rPr>
              <a:t>, 2013)</a:t>
            </a:r>
          </a:p>
          <a:p>
            <a:pPr eaLnBrk="1" hangingPunct="1">
              <a:spcBef>
                <a:spcPct val="0"/>
              </a:spcBef>
              <a:spcAft>
                <a:spcPts val="1200"/>
              </a:spcAft>
              <a:buClr>
                <a:srgbClr val="DF564A"/>
              </a:buClr>
            </a:pPr>
            <a:r>
              <a:rPr lang="en-US" altLang="ru-RU" dirty="0" smtClean="0">
                <a:solidFill>
                  <a:srgbClr val="474747"/>
                </a:solidFill>
              </a:rPr>
              <a:t>EC &amp; ICT industry in Grand Coalition for Digital Jobs is focused on an estimated </a:t>
            </a:r>
            <a:r>
              <a:rPr lang="en-US" altLang="ru-RU" b="1" dirty="0" smtClean="0">
                <a:solidFill>
                  <a:srgbClr val="D86334"/>
                </a:solidFill>
              </a:rPr>
              <a:t>500k unfilled ICT jobs by 2015</a:t>
            </a:r>
            <a:r>
              <a:rPr lang="en-US" altLang="ru-RU" dirty="0" smtClean="0">
                <a:solidFill>
                  <a:srgbClr val="D86334"/>
                </a:solidFill>
              </a:rPr>
              <a:t>. </a:t>
            </a:r>
            <a:r>
              <a:rPr lang="en-US" altLang="ru-RU" dirty="0" smtClean="0">
                <a:solidFill>
                  <a:srgbClr val="474747"/>
                </a:solidFill>
              </a:rPr>
              <a:t/>
            </a:r>
            <a:br>
              <a:rPr lang="en-US" altLang="ru-RU" dirty="0" smtClean="0">
                <a:solidFill>
                  <a:srgbClr val="474747"/>
                </a:solidFill>
              </a:rPr>
            </a:br>
            <a:r>
              <a:rPr lang="en-US" altLang="ru-RU" sz="1400" dirty="0" smtClean="0">
                <a:solidFill>
                  <a:srgbClr val="474747"/>
                </a:solidFill>
              </a:rPr>
              <a:t>(</a:t>
            </a:r>
            <a:r>
              <a:rPr lang="en-US" altLang="ru-RU" sz="1400" dirty="0" smtClean="0">
                <a:solidFill>
                  <a:srgbClr val="474747"/>
                </a:solidFill>
                <a:hlinkClick r:id="rId5"/>
              </a:rPr>
              <a:t>eSkills for Jobs in Europe report</a:t>
            </a:r>
            <a:r>
              <a:rPr lang="en-US" altLang="ru-RU" sz="1400" dirty="0" smtClean="0">
                <a:solidFill>
                  <a:srgbClr val="474747"/>
                </a:solidFill>
              </a:rPr>
              <a:t>, EC 2014)</a:t>
            </a:r>
          </a:p>
          <a:p>
            <a:pPr marL="228600" lvl="1" eaLnBrk="1" hangingPunct="1">
              <a:spcBef>
                <a:spcPct val="0"/>
              </a:spcBef>
              <a:spcAft>
                <a:spcPts val="1200"/>
              </a:spcAft>
              <a:buClr>
                <a:srgbClr val="DF564A"/>
              </a:buClr>
            </a:pPr>
            <a:r>
              <a:rPr lang="en-US" altLang="ru-RU" dirty="0" smtClean="0">
                <a:solidFill>
                  <a:srgbClr val="474747"/>
                </a:solidFill>
              </a:rPr>
              <a:t>Only </a:t>
            </a:r>
            <a:r>
              <a:rPr lang="en-US" altLang="ru-RU" b="1" dirty="0" smtClean="0">
                <a:solidFill>
                  <a:srgbClr val="D86334"/>
                </a:solidFill>
              </a:rPr>
              <a:t>40% employers </a:t>
            </a:r>
            <a:r>
              <a:rPr lang="en-US" altLang="ru-RU" dirty="0" smtClean="0">
                <a:solidFill>
                  <a:srgbClr val="474747"/>
                </a:solidFill>
              </a:rPr>
              <a:t>confident they would find skilled graduates to fill junior positions. </a:t>
            </a:r>
            <a:r>
              <a:rPr lang="en-US" altLang="ru-RU" b="1" dirty="0">
                <a:solidFill>
                  <a:srgbClr val="D86334"/>
                </a:solidFill>
              </a:rPr>
              <a:t>33% of employers in GR regularly leave positions open</a:t>
            </a:r>
            <a:r>
              <a:rPr lang="en-US" altLang="ru-RU" dirty="0">
                <a:solidFill>
                  <a:srgbClr val="D86334"/>
                </a:solidFill>
              </a:rPr>
              <a:t> </a:t>
            </a:r>
            <a:r>
              <a:rPr lang="en-US" altLang="ru-RU" dirty="0">
                <a:solidFill>
                  <a:srgbClr val="474747"/>
                </a:solidFill>
              </a:rPr>
              <a:t>since they cannot find the skilled employees they need</a:t>
            </a:r>
            <a:r>
              <a:rPr lang="en-US" altLang="ru-RU" dirty="0" smtClean="0">
                <a:solidFill>
                  <a:srgbClr val="474747"/>
                </a:solidFill>
              </a:rPr>
              <a:t>.</a:t>
            </a:r>
            <a:r>
              <a:rPr lang="en-US" altLang="ru-RU" sz="1400" dirty="0" smtClean="0">
                <a:solidFill>
                  <a:srgbClr val="474747"/>
                </a:solidFill>
                <a:hlinkClick r:id="rId6"/>
              </a:rPr>
              <a:t>(Education </a:t>
            </a:r>
            <a:r>
              <a:rPr lang="en-US" altLang="ru-RU" sz="1400" dirty="0">
                <a:solidFill>
                  <a:srgbClr val="474747"/>
                </a:solidFill>
                <a:hlinkClick r:id="rId6"/>
              </a:rPr>
              <a:t>to Employment: Getting Europe's Youth Into Work </a:t>
            </a:r>
            <a:r>
              <a:rPr lang="en-US" altLang="ru-RU" sz="1400" dirty="0">
                <a:solidFill>
                  <a:srgbClr val="474747"/>
                </a:solidFill>
              </a:rPr>
              <a:t>McKinsey 2014</a:t>
            </a:r>
            <a:r>
              <a:rPr lang="en-US" altLang="ru-RU" sz="1400" dirty="0" smtClean="0">
                <a:solidFill>
                  <a:srgbClr val="474747"/>
                </a:solidFill>
              </a:rPr>
              <a:t>) </a:t>
            </a:r>
          </a:p>
          <a:p>
            <a:pPr eaLnBrk="1" hangingPunct="1">
              <a:spcBef>
                <a:spcPct val="0"/>
              </a:spcBef>
              <a:spcAft>
                <a:spcPts val="1200"/>
              </a:spcAft>
              <a:buClr>
                <a:srgbClr val="DF564A"/>
              </a:buClr>
            </a:pPr>
            <a:r>
              <a:rPr lang="en-US" sz="1800" b="1" dirty="0" smtClean="0">
                <a:solidFill>
                  <a:srgbClr val="D86334"/>
                </a:solidFill>
              </a:rPr>
              <a:t>38% of employers</a:t>
            </a:r>
            <a:r>
              <a:rPr lang="en-US" sz="1800" dirty="0" smtClean="0">
                <a:solidFill>
                  <a:srgbClr val="D86334"/>
                </a:solidFill>
              </a:rPr>
              <a:t> </a:t>
            </a:r>
            <a:r>
              <a:rPr lang="en-US" sz="1800" b="1" dirty="0" smtClean="0">
                <a:solidFill>
                  <a:srgbClr val="D86334"/>
                </a:solidFill>
              </a:rPr>
              <a:t>want</a:t>
            </a:r>
            <a:r>
              <a:rPr lang="en-US" sz="1800" dirty="0" smtClean="0">
                <a:solidFill>
                  <a:srgbClr val="D86334"/>
                </a:solidFill>
              </a:rPr>
              <a:t> </a:t>
            </a:r>
            <a:r>
              <a:rPr lang="en-US" sz="1800" dirty="0"/>
              <a:t>young people to give greater prominence to </a:t>
            </a:r>
            <a:r>
              <a:rPr lang="en-US" sz="1800" b="1" dirty="0" smtClean="0">
                <a:solidFill>
                  <a:srgbClr val="D86334"/>
                </a:solidFill>
              </a:rPr>
              <a:t>real</a:t>
            </a:r>
            <a:r>
              <a:rPr lang="en-US" sz="1800" b="1" dirty="0">
                <a:solidFill>
                  <a:srgbClr val="D86334"/>
                </a:solidFill>
              </a:rPr>
              <a:t>-life </a:t>
            </a:r>
            <a:r>
              <a:rPr lang="en-US" sz="1800" b="1" dirty="0" smtClean="0">
                <a:solidFill>
                  <a:srgbClr val="D86334"/>
                </a:solidFill>
              </a:rPr>
              <a:t>experience</a:t>
            </a:r>
            <a:endParaRPr lang="en-US" sz="1800" dirty="0"/>
          </a:p>
          <a:p>
            <a:pPr eaLnBrk="1" hangingPunct="1">
              <a:spcBef>
                <a:spcPct val="0"/>
              </a:spcBef>
              <a:spcAft>
                <a:spcPts val="1200"/>
              </a:spcAft>
              <a:buClr>
                <a:srgbClr val="DF564A"/>
              </a:buClr>
            </a:pPr>
            <a:r>
              <a:rPr lang="en-US" sz="1800" b="1" dirty="0" smtClean="0">
                <a:solidFill>
                  <a:srgbClr val="D86334"/>
                </a:solidFill>
              </a:rPr>
              <a:t>19% </a:t>
            </a:r>
            <a:r>
              <a:rPr lang="en-US" sz="1800" b="1" dirty="0">
                <a:solidFill>
                  <a:srgbClr val="D86334"/>
                </a:solidFill>
              </a:rPr>
              <a:t>of employers</a:t>
            </a:r>
            <a:r>
              <a:rPr lang="en-US" sz="1800" dirty="0">
                <a:solidFill>
                  <a:srgbClr val="D86334"/>
                </a:solidFill>
              </a:rPr>
              <a:t> </a:t>
            </a:r>
            <a:r>
              <a:rPr lang="en-US" sz="1800" dirty="0" smtClean="0"/>
              <a:t>say </a:t>
            </a:r>
            <a:r>
              <a:rPr lang="en-US" sz="1800" dirty="0"/>
              <a:t>that young people’s CVs often all </a:t>
            </a:r>
            <a:r>
              <a:rPr lang="en-US" sz="1800" b="1" dirty="0">
                <a:solidFill>
                  <a:srgbClr val="D86334"/>
                </a:solidFill>
              </a:rPr>
              <a:t>look the </a:t>
            </a:r>
            <a:r>
              <a:rPr lang="en-US" sz="1800" b="1" dirty="0" smtClean="0">
                <a:solidFill>
                  <a:srgbClr val="D86334"/>
                </a:solidFill>
              </a:rPr>
              <a:t>same</a:t>
            </a:r>
          </a:p>
          <a:p>
            <a:pPr eaLnBrk="1" hangingPunct="1">
              <a:spcBef>
                <a:spcPct val="0"/>
              </a:spcBef>
              <a:spcAft>
                <a:spcPts val="1200"/>
              </a:spcAft>
              <a:buClr>
                <a:srgbClr val="DF564A"/>
              </a:buClr>
            </a:pPr>
            <a:r>
              <a:rPr lang="en-US" sz="1800" b="1" dirty="0" smtClean="0">
                <a:solidFill>
                  <a:srgbClr val="D86334"/>
                </a:solidFill>
              </a:rPr>
              <a:t>33%</a:t>
            </a:r>
            <a:r>
              <a:rPr lang="en-US" sz="1800" dirty="0" smtClean="0"/>
              <a:t> </a:t>
            </a:r>
            <a:r>
              <a:rPr lang="en-US" sz="1800" dirty="0"/>
              <a:t>admit good candidates </a:t>
            </a:r>
            <a:r>
              <a:rPr lang="en-US" sz="1800" dirty="0" smtClean="0"/>
              <a:t>miss </a:t>
            </a:r>
            <a:r>
              <a:rPr lang="en-US" sz="1800" dirty="0"/>
              <a:t>out on interviews because their application is </a:t>
            </a:r>
            <a:r>
              <a:rPr lang="en-US" sz="1800" b="1" dirty="0">
                <a:solidFill>
                  <a:srgbClr val="D86334"/>
                </a:solidFill>
              </a:rPr>
              <a:t>not exciting </a:t>
            </a:r>
            <a:r>
              <a:rPr lang="en-US" sz="1800" dirty="0" smtClean="0"/>
              <a:t>enough.</a:t>
            </a:r>
            <a:br>
              <a:rPr lang="en-US" sz="1800" dirty="0" smtClean="0"/>
            </a:br>
            <a:r>
              <a:rPr lang="en-US" sz="1400" dirty="0" smtClean="0"/>
              <a:t>(</a:t>
            </a:r>
            <a:r>
              <a:rPr lang="en-US" sz="1400" dirty="0" smtClean="0">
                <a:hlinkClick r:id="rId7"/>
              </a:rPr>
              <a:t>Survey of over </a:t>
            </a:r>
            <a:r>
              <a:rPr lang="en-US" sz="1400" dirty="0">
                <a:hlinkClick r:id="rId7"/>
              </a:rPr>
              <a:t>900 line </a:t>
            </a:r>
            <a:r>
              <a:rPr lang="en-US" sz="1400" dirty="0" smtClean="0">
                <a:hlinkClick r:id="rId7"/>
              </a:rPr>
              <a:t>managers</a:t>
            </a:r>
            <a:r>
              <a:rPr lang="en-US" sz="1400" dirty="0" smtClean="0"/>
              <a:t>, ICM Research 2014)</a:t>
            </a:r>
            <a:endParaRPr lang="en-US" sz="1400" dirty="0"/>
          </a:p>
        </p:txBody>
      </p:sp>
    </p:spTree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2"/>
          <p:cNvSpPr>
            <a:spLocks noGrp="1"/>
          </p:cNvSpPr>
          <p:nvPr>
            <p:ph type="title"/>
          </p:nvPr>
        </p:nvSpPr>
        <p:spPr>
          <a:xfrm>
            <a:off x="15410" y="72933"/>
            <a:ext cx="4601414" cy="642937"/>
          </a:xfrm>
        </p:spPr>
        <p:txBody>
          <a:bodyPr/>
          <a:lstStyle/>
          <a:p>
            <a:pPr eaLnBrk="1" hangingPunct="1"/>
            <a:r>
              <a:rPr lang="en-US" altLang="ru-RU" b="1" dirty="0" smtClean="0">
                <a:solidFill>
                  <a:srgbClr val="2A3C49"/>
                </a:solidFill>
              </a:rPr>
              <a:t>Where’s the PR?</a:t>
            </a:r>
          </a:p>
        </p:txBody>
      </p:sp>
      <p:pic>
        <p:nvPicPr>
          <p:cNvPr id="29698" name="Content Placeholder 3" descr="14bm2014-04-20clean.jp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465" r="-1999"/>
          <a:stretch/>
        </p:blipFill>
        <p:spPr bwMode="auto">
          <a:xfrm>
            <a:off x="4205731" y="2721259"/>
            <a:ext cx="3595784" cy="398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699" name="Content Placeholder 3" descr="Scancopy.jpg"/>
          <p:cNvPicPr>
            <a:picLocks noGrp="1" noChangeAspect="1"/>
          </p:cNvPicPr>
          <p:nvPr>
            <p:ph idx="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276"/>
          <a:stretch/>
        </p:blipFill>
        <p:spPr>
          <a:xfrm>
            <a:off x="5972319" y="2200293"/>
            <a:ext cx="3113542" cy="2915816"/>
          </a:xfrm>
        </p:spPr>
      </p:pic>
      <p:sp>
        <p:nvSpPr>
          <p:cNvPr id="8" name="TextBox 7"/>
          <p:cNvSpPr txBox="1"/>
          <p:nvPr/>
        </p:nvSpPr>
        <p:spPr>
          <a:xfrm>
            <a:off x="15410" y="746594"/>
            <a:ext cx="4296985" cy="61247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sz="1200" b="1" dirty="0" smtClean="0"/>
              <a:t>Newsroom Broadcast - Greek TV channel "</a:t>
            </a:r>
            <a:r>
              <a:rPr lang="en-US" sz="1200" b="1" dirty="0" err="1" smtClean="0"/>
              <a:t>Skai</a:t>
            </a:r>
            <a:r>
              <a:rPr lang="en-US" sz="1200" b="1" dirty="0" smtClean="0"/>
              <a:t>”</a:t>
            </a:r>
          </a:p>
          <a:p>
            <a:r>
              <a:rPr lang="en-US" sz="1000" u="sng" dirty="0" smtClean="0">
                <a:hlinkClick r:id="rId4"/>
              </a:rPr>
              <a:t>http://www.skai.gr/player/TV/?mmid=251933</a:t>
            </a:r>
            <a:r>
              <a:rPr lang="en-US" sz="1000" dirty="0" smtClean="0"/>
              <a:t> (min 49-56)</a:t>
            </a:r>
            <a:endParaRPr lang="en-US" altLang="ru-RU" sz="1000" b="1" dirty="0" smtClean="0">
              <a:solidFill>
                <a:srgbClr val="2A3C49"/>
              </a:solidFill>
            </a:endParaRPr>
          </a:p>
          <a:p>
            <a:pPr eaLnBrk="1" hangingPunct="1">
              <a:spcBef>
                <a:spcPts val="600"/>
              </a:spcBef>
            </a:pPr>
            <a:r>
              <a:rPr lang="en-US" altLang="ru-RU" sz="1200" b="1" dirty="0" smtClean="0">
                <a:solidFill>
                  <a:srgbClr val="2A3C49"/>
                </a:solidFill>
              </a:rPr>
              <a:t>Guardian Careers article</a:t>
            </a:r>
            <a:br>
              <a:rPr lang="en-US" altLang="ru-RU" sz="1200" b="1" dirty="0" smtClean="0">
                <a:solidFill>
                  <a:srgbClr val="2A3C49"/>
                </a:solidFill>
              </a:rPr>
            </a:br>
            <a:r>
              <a:rPr lang="en-US" sz="1000" u="sng" dirty="0">
                <a:hlinkClick r:id="rId5"/>
              </a:rPr>
              <a:t>http://careers.theguardian.com/careers-blog/unemployment-social-innovation-european-</a:t>
            </a:r>
            <a:r>
              <a:rPr lang="en-US" sz="1000" u="sng" dirty="0" smtClean="0">
                <a:hlinkClick r:id="rId5"/>
              </a:rPr>
              <a:t>union</a:t>
            </a:r>
            <a:endParaRPr lang="en-US" altLang="ru-RU" sz="1000" b="1" dirty="0" smtClean="0">
              <a:solidFill>
                <a:srgbClr val="EFCB56"/>
              </a:solidFill>
            </a:endParaRPr>
          </a:p>
          <a:p>
            <a:pPr eaLnBrk="1" hangingPunct="1">
              <a:spcBef>
                <a:spcPts val="600"/>
              </a:spcBef>
            </a:pPr>
            <a:r>
              <a:rPr lang="en-US" altLang="ru-RU" sz="1200" b="1" dirty="0">
                <a:solidFill>
                  <a:srgbClr val="2A3C49"/>
                </a:solidFill>
              </a:rPr>
              <a:t>Forbes article on Social Innovation Prize </a:t>
            </a:r>
            <a:r>
              <a:rPr lang="en-US" altLang="ru-RU" sz="1000" dirty="0">
                <a:hlinkClick r:id="rId6"/>
              </a:rPr>
              <a:t>http://www.forbes.com/sites/federicoguerrini/2014/04/16/10-innovations-that-want-to-tackle-unemployment-in-europe/</a:t>
            </a:r>
            <a:endParaRPr lang="en-US" altLang="ru-RU" sz="1000" dirty="0"/>
          </a:p>
          <a:p>
            <a:pPr eaLnBrk="1" hangingPunct="1">
              <a:spcBef>
                <a:spcPts val="600"/>
              </a:spcBef>
            </a:pPr>
            <a:r>
              <a:rPr lang="en-US" altLang="ru-RU" sz="1200" b="1" dirty="0" smtClean="0">
                <a:solidFill>
                  <a:srgbClr val="2A3C49"/>
                </a:solidFill>
              </a:rPr>
              <a:t>EC </a:t>
            </a:r>
            <a:r>
              <a:rPr lang="en-US" altLang="ru-RU" sz="1200" b="1" dirty="0">
                <a:solidFill>
                  <a:srgbClr val="2A3C49"/>
                </a:solidFill>
              </a:rPr>
              <a:t>Finalists of Social Innovation Prize </a:t>
            </a:r>
            <a:r>
              <a:rPr lang="en-US" altLang="ru-RU" sz="900" dirty="0">
                <a:hlinkClick r:id="rId7"/>
              </a:rPr>
              <a:t>http://europa.eu/rapid/press-release_MEMO-14-287_en.htm</a:t>
            </a:r>
          </a:p>
          <a:p>
            <a:pPr eaLnBrk="1" hangingPunct="1">
              <a:spcBef>
                <a:spcPts val="600"/>
              </a:spcBef>
            </a:pPr>
            <a:r>
              <a:rPr lang="en-US" altLang="ru-RU" sz="1200" b="1" dirty="0" smtClean="0">
                <a:solidFill>
                  <a:srgbClr val="2A3C49"/>
                </a:solidFill>
              </a:rPr>
              <a:t>EC </a:t>
            </a:r>
            <a:r>
              <a:rPr lang="en-US" altLang="ru-RU" sz="1200" b="1" dirty="0">
                <a:solidFill>
                  <a:srgbClr val="2A3C49"/>
                </a:solidFill>
              </a:rPr>
              <a:t>supports Get Online Week &amp; YouRock</a:t>
            </a:r>
            <a:br>
              <a:rPr lang="en-US" altLang="ru-RU" sz="1200" b="1" dirty="0">
                <a:solidFill>
                  <a:srgbClr val="2A3C49"/>
                </a:solidFill>
              </a:rPr>
            </a:br>
            <a:r>
              <a:rPr lang="en-US" altLang="ru-RU" sz="900" dirty="0">
                <a:hlinkClick r:id="rId8"/>
              </a:rPr>
              <a:t>http://europa.eu/rapid/press-release_IP-14-310_en..htm</a:t>
            </a:r>
          </a:p>
          <a:p>
            <a:pPr eaLnBrk="1" hangingPunct="1">
              <a:spcBef>
                <a:spcPts val="600"/>
              </a:spcBef>
            </a:pPr>
            <a:r>
              <a:rPr lang="en-US" altLang="ru-RU" sz="1200" b="1" dirty="0" err="1" smtClean="0">
                <a:solidFill>
                  <a:srgbClr val="2A3C49"/>
                </a:solidFill>
              </a:rPr>
              <a:t>Kathimerini</a:t>
            </a:r>
            <a:r>
              <a:rPr lang="en-US" altLang="ru-RU" sz="1200" b="1" dirty="0" smtClean="0">
                <a:solidFill>
                  <a:srgbClr val="2A3C49"/>
                </a:solidFill>
              </a:rPr>
              <a:t>, </a:t>
            </a:r>
            <a:r>
              <a:rPr lang="en-US" altLang="ru-RU" sz="1200" b="1" dirty="0" err="1" smtClean="0">
                <a:solidFill>
                  <a:srgbClr val="2A3C49"/>
                </a:solidFill>
              </a:rPr>
              <a:t>Neolaia</a:t>
            </a:r>
            <a:r>
              <a:rPr lang="en-US" altLang="ru-RU" sz="1200" b="1" dirty="0">
                <a:solidFill>
                  <a:srgbClr val="2A3C49"/>
                </a:solidFill>
              </a:rPr>
              <a:t> </a:t>
            </a:r>
            <a:r>
              <a:rPr lang="en-US" altLang="ru-RU" sz="1200" b="1" dirty="0" smtClean="0">
                <a:solidFill>
                  <a:srgbClr val="2A3C49"/>
                </a:solidFill>
              </a:rPr>
              <a:t>&amp; </a:t>
            </a:r>
            <a:r>
              <a:rPr lang="en-US" altLang="ru-RU" sz="1200" b="1" dirty="0" err="1" smtClean="0">
                <a:solidFill>
                  <a:srgbClr val="2A3C49"/>
                </a:solidFill>
              </a:rPr>
              <a:t>GetBusy</a:t>
            </a:r>
            <a:r>
              <a:rPr lang="en-US" altLang="ru-RU" sz="1200" b="1" dirty="0" smtClean="0">
                <a:solidFill>
                  <a:srgbClr val="2A3C49"/>
                </a:solidFill>
              </a:rPr>
              <a:t>(GR)</a:t>
            </a:r>
            <a:r>
              <a:rPr lang="en-US" altLang="ru-RU" sz="900" dirty="0" smtClean="0">
                <a:solidFill>
                  <a:srgbClr val="333333"/>
                </a:solidFill>
              </a:rPr>
              <a:t>(scan top)</a:t>
            </a:r>
            <a:r>
              <a:rPr lang="en-US" altLang="ru-RU" sz="900" dirty="0" smtClean="0">
                <a:hlinkClick r:id="rId9"/>
              </a:rPr>
              <a:t>http</a:t>
            </a:r>
            <a:r>
              <a:rPr lang="en-US" altLang="ru-RU" sz="900" dirty="0">
                <a:hlinkClick r:id="rId9"/>
              </a:rPr>
              <a:t>://www.kathimerini.gr/768572/article/oikonomia/epixeirhseis/yourock-prwta-oi-de3iothtes-kai-meta-h-ergasiakh-empeiria</a:t>
            </a:r>
            <a:endParaRPr lang="en-US" altLang="ru-RU" sz="900" dirty="0"/>
          </a:p>
          <a:p>
            <a:pPr eaLnBrk="1" hangingPunct="1">
              <a:spcBef>
                <a:spcPts val="600"/>
              </a:spcBef>
            </a:pPr>
            <a:r>
              <a:rPr lang="en-US" altLang="ru-RU" sz="900" dirty="0" smtClean="0">
                <a:hlinkClick r:id="rId10"/>
              </a:rPr>
              <a:t>http</a:t>
            </a:r>
            <a:r>
              <a:rPr lang="en-US" altLang="ru-RU" sz="900" dirty="0">
                <a:hlinkClick r:id="rId10"/>
              </a:rPr>
              <a:t>://www.neolaia.gr/2014/05/27/yourock-jobs/</a:t>
            </a:r>
            <a:endParaRPr lang="en-US" altLang="ru-RU" sz="900" dirty="0"/>
          </a:p>
          <a:p>
            <a:pPr eaLnBrk="1" hangingPunct="1">
              <a:spcBef>
                <a:spcPts val="600"/>
              </a:spcBef>
            </a:pPr>
            <a:r>
              <a:rPr lang="en-US" altLang="ru-RU" sz="900" u="sng" dirty="0" smtClean="0">
                <a:hlinkClick r:id="rId11"/>
              </a:rPr>
              <a:t>http</a:t>
            </a:r>
            <a:r>
              <a:rPr lang="en-US" altLang="ru-RU" sz="900" u="sng" dirty="0">
                <a:hlinkClick r:id="rId11"/>
              </a:rPr>
              <a:t>://getbusy.gr/Home/News/All/18732</a:t>
            </a:r>
            <a:endParaRPr lang="en-US" altLang="ru-RU" sz="900" b="1" dirty="0"/>
          </a:p>
          <a:p>
            <a:pPr eaLnBrk="1" hangingPunct="1">
              <a:spcBef>
                <a:spcPts val="600"/>
              </a:spcBef>
            </a:pPr>
            <a:r>
              <a:rPr lang="en-US" altLang="ru-RU" sz="1200" b="1" dirty="0">
                <a:solidFill>
                  <a:srgbClr val="2A3C49"/>
                </a:solidFill>
              </a:rPr>
              <a:t>Sunday Business Post</a:t>
            </a:r>
            <a:r>
              <a:rPr lang="en-US" altLang="ru-RU" sz="1200" dirty="0">
                <a:solidFill>
                  <a:srgbClr val="2A3C49"/>
                </a:solidFill>
              </a:rPr>
              <a:t> </a:t>
            </a:r>
            <a:r>
              <a:rPr lang="en-US" altLang="ru-RU" sz="1200" b="1" dirty="0">
                <a:solidFill>
                  <a:srgbClr val="2A3C49"/>
                </a:solidFill>
              </a:rPr>
              <a:t>(Ireland)</a:t>
            </a:r>
            <a:r>
              <a:rPr lang="en-US" altLang="ru-RU" sz="1200" b="1" dirty="0">
                <a:solidFill>
                  <a:srgbClr val="EFCB56"/>
                </a:solidFill>
              </a:rPr>
              <a:t> </a:t>
            </a:r>
            <a:r>
              <a:rPr lang="en-US" altLang="ru-RU" sz="1050" dirty="0"/>
              <a:t>(scan right)</a:t>
            </a:r>
            <a:br>
              <a:rPr lang="en-US" altLang="ru-RU" sz="1050" dirty="0"/>
            </a:br>
            <a:r>
              <a:rPr lang="en-US" altLang="ru-RU" sz="900" dirty="0"/>
              <a:t>(Online story is behind </a:t>
            </a:r>
            <a:r>
              <a:rPr lang="en-US" altLang="ru-RU" sz="900" dirty="0" err="1"/>
              <a:t>paywall</a:t>
            </a:r>
            <a:r>
              <a:rPr lang="en-US" altLang="ru-RU" sz="900" dirty="0"/>
              <a:t>)</a:t>
            </a:r>
          </a:p>
          <a:p>
            <a:pPr eaLnBrk="1" hangingPunct="1">
              <a:spcBef>
                <a:spcPts val="600"/>
              </a:spcBef>
            </a:pPr>
            <a:r>
              <a:rPr lang="en-US" altLang="ru-RU" sz="1200" b="1" dirty="0">
                <a:solidFill>
                  <a:srgbClr val="2A3C49"/>
                </a:solidFill>
              </a:rPr>
              <a:t>Careers Advice blog (Poland)</a:t>
            </a:r>
            <a:r>
              <a:rPr lang="en-US" altLang="ru-RU" sz="900" dirty="0">
                <a:hlinkClick r:id="rId12"/>
              </a:rPr>
              <a:t>http://uplosarek.wordpress.com/2014/05/19/yourock-jobs-rosnie-konkurencja-dla-serwisow-profesjonalnych/</a:t>
            </a:r>
            <a:r>
              <a:rPr lang="en-US" altLang="ru-RU" sz="900" dirty="0"/>
              <a:t> </a:t>
            </a:r>
          </a:p>
          <a:p>
            <a:pPr eaLnBrk="1" hangingPunct="1">
              <a:spcBef>
                <a:spcPts val="600"/>
              </a:spcBef>
            </a:pPr>
            <a:r>
              <a:rPr lang="en-US" altLang="ru-RU" sz="1200" b="1" dirty="0">
                <a:solidFill>
                  <a:srgbClr val="2A3C49"/>
                </a:solidFill>
              </a:rPr>
              <a:t>EYE Event Blog from EU Youth </a:t>
            </a:r>
            <a:r>
              <a:rPr lang="en-US" altLang="ru-RU" sz="1200" b="1" dirty="0" err="1">
                <a:solidFill>
                  <a:srgbClr val="2A3C49"/>
                </a:solidFill>
              </a:rPr>
              <a:t>Award</a:t>
            </a:r>
            <a:r>
              <a:rPr lang="en-US" altLang="ru-RU" sz="900" u="sng" dirty="0" err="1">
                <a:hlinkClick r:id="rId13"/>
              </a:rPr>
              <a:t>http</a:t>
            </a:r>
            <a:r>
              <a:rPr lang="en-US" altLang="ru-RU" sz="900" u="sng" dirty="0">
                <a:hlinkClick r:id="rId13"/>
              </a:rPr>
              <a:t>://eu-youthaward.org/news/interview_ian-clifford</a:t>
            </a:r>
            <a:endParaRPr lang="en-US" altLang="ru-RU" sz="900" u="sng" dirty="0"/>
          </a:p>
          <a:p>
            <a:pPr eaLnBrk="1" hangingPunct="1">
              <a:spcBef>
                <a:spcPts val="600"/>
              </a:spcBef>
            </a:pPr>
            <a:r>
              <a:rPr lang="en-US" altLang="ru-RU" sz="1200" b="1" u="sng" dirty="0">
                <a:solidFill>
                  <a:srgbClr val="2A3C49"/>
                </a:solidFill>
              </a:rPr>
              <a:t>NESTA (UK): Living map of Jobs Innovators</a:t>
            </a:r>
            <a:br>
              <a:rPr lang="en-US" altLang="ru-RU" sz="1200" b="1" u="sng" dirty="0">
                <a:solidFill>
                  <a:srgbClr val="2A3C49"/>
                </a:solidFill>
              </a:rPr>
            </a:br>
            <a:r>
              <a:rPr lang="en-US" altLang="ru-RU" sz="900" u="sng" dirty="0">
                <a:hlinkClick r:id="rId14"/>
              </a:rPr>
              <a:t>http://jobsinnovators.org/2014/05/21/yourock/</a:t>
            </a:r>
            <a:r>
              <a:rPr lang="en-US" altLang="ru-RU" sz="900" u="sng" dirty="0"/>
              <a:t> </a:t>
            </a:r>
          </a:p>
          <a:p>
            <a:pPr eaLnBrk="1" hangingPunct="1">
              <a:spcBef>
                <a:spcPts val="600"/>
              </a:spcBef>
            </a:pPr>
            <a:r>
              <a:rPr lang="en-US" altLang="ru-RU" sz="1200" b="1" dirty="0">
                <a:solidFill>
                  <a:srgbClr val="2A3C49"/>
                </a:solidFill>
              </a:rPr>
              <a:t>Liberty Global &amp; partners PR on </a:t>
            </a:r>
            <a:r>
              <a:rPr lang="en-US" altLang="ru-RU" sz="1200" b="1" dirty="0" smtClean="0">
                <a:solidFill>
                  <a:srgbClr val="2A3C49"/>
                </a:solidFill>
              </a:rPr>
              <a:t>launch </a:t>
            </a:r>
            <a:r>
              <a:rPr lang="en-US" altLang="ru-RU" sz="900" dirty="0" smtClean="0">
                <a:hlinkClick r:id="rId15"/>
              </a:rPr>
              <a:t>http</a:t>
            </a:r>
            <a:r>
              <a:rPr lang="en-US" altLang="ru-RU" sz="900" dirty="0">
                <a:hlinkClick r:id="rId15"/>
              </a:rPr>
              <a:t>://www.libertyglobal.com/pdf/press-release/03-27-Liberty-Global-and-Telecentre-FINAL.pdf</a:t>
            </a:r>
            <a:r>
              <a:rPr lang="en-US" altLang="ru-RU" sz="900" dirty="0"/>
              <a:t> </a:t>
            </a:r>
          </a:p>
          <a:p>
            <a:pPr eaLnBrk="1" hangingPunct="1">
              <a:spcBef>
                <a:spcPts val="600"/>
              </a:spcBef>
            </a:pPr>
            <a:r>
              <a:rPr lang="en-US" altLang="ru-RU" sz="900" dirty="0">
                <a:hlinkClick r:id="rId16"/>
              </a:rPr>
              <a:t>http://www.umkbw.de/content/dam/umkbw-de/doc/140328_Pressemitteilung_UnitymediaKabelBW_YouRock_jobs.pdf</a:t>
            </a:r>
            <a:r>
              <a:rPr lang="en-US" altLang="ru-RU" sz="900" dirty="0"/>
              <a:t> </a:t>
            </a:r>
          </a:p>
        </p:txBody>
      </p:sp>
      <p:sp>
        <p:nvSpPr>
          <p:cNvPr id="29701" name="TextBox 1"/>
          <p:cNvSpPr txBox="1">
            <a:spLocks noChangeArrowheads="1"/>
          </p:cNvSpPr>
          <p:nvPr/>
        </p:nvSpPr>
        <p:spPr bwMode="auto">
          <a:xfrm>
            <a:off x="3451413" y="437313"/>
            <a:ext cx="2330821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ru-RU" sz="2800" b="1" dirty="0" smtClean="0">
                <a:solidFill>
                  <a:srgbClr val="2A3C49"/>
                </a:solidFill>
              </a:rPr>
              <a:t>YouRock is headline &amp; media  </a:t>
            </a:r>
            <a:r>
              <a:rPr lang="en-US" altLang="ru-RU" sz="2800" b="1" dirty="0">
                <a:solidFill>
                  <a:srgbClr val="2A3C49"/>
                </a:solidFill>
              </a:rPr>
              <a:t>friendly brand</a:t>
            </a:r>
          </a:p>
        </p:txBody>
      </p:sp>
      <p:pic>
        <p:nvPicPr>
          <p:cNvPr id="2" name="Picture 1" descr="skai3.PNG"/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51842" y="43613"/>
            <a:ext cx="3434019" cy="21845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anne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68284" y="1549089"/>
            <a:ext cx="8875716" cy="3916363"/>
          </a:xfrm>
        </p:spPr>
        <p:txBody>
          <a:bodyPr/>
          <a:lstStyle/>
          <a:p>
            <a:pPr marL="0" indent="0">
              <a:buNone/>
            </a:pPr>
            <a:r>
              <a:rPr lang="en-US" sz="2700" b="1" dirty="0" smtClean="0"/>
              <a:t>Site 			</a:t>
            </a:r>
            <a:r>
              <a:rPr lang="en-US" sz="2700" b="1" dirty="0" smtClean="0">
                <a:hlinkClick r:id="rId3"/>
              </a:rPr>
              <a:t>http://yourock.jobs</a:t>
            </a:r>
            <a:endParaRPr lang="en-US" sz="2700" b="1" dirty="0" smtClean="0"/>
          </a:p>
          <a:p>
            <a:pPr marL="0" indent="0">
              <a:buNone/>
            </a:pPr>
            <a:r>
              <a:rPr lang="en-US" sz="2700" b="1" dirty="0" smtClean="0"/>
              <a:t>Email 		</a:t>
            </a:r>
            <a:r>
              <a:rPr lang="en-US" sz="2700" b="1" dirty="0" smtClean="0">
                <a:hlinkClick r:id="rId4"/>
              </a:rPr>
              <a:t>info@yourock.jobs</a:t>
            </a:r>
            <a:r>
              <a:rPr lang="en-US" sz="2700" b="1" dirty="0" smtClean="0"/>
              <a:t>  </a:t>
            </a:r>
          </a:p>
          <a:p>
            <a:pPr marL="0" indent="0">
              <a:buNone/>
            </a:pPr>
            <a:r>
              <a:rPr lang="en-US" sz="2700" b="1" dirty="0" smtClean="0"/>
              <a:t>Facebook  </a:t>
            </a:r>
            <a:r>
              <a:rPr lang="en-US" sz="2700" b="1" dirty="0"/>
              <a:t>	</a:t>
            </a:r>
            <a:r>
              <a:rPr lang="en-US" sz="2700" b="1" dirty="0" smtClean="0">
                <a:hlinkClick r:id="rId5"/>
              </a:rPr>
              <a:t>http://facebook.com/yourockjobs</a:t>
            </a:r>
            <a:endParaRPr lang="en-US" sz="2700" b="1" dirty="0" smtClean="0"/>
          </a:p>
          <a:p>
            <a:pPr marL="0" indent="0">
              <a:buNone/>
            </a:pPr>
            <a:r>
              <a:rPr lang="en-US" sz="2700" b="1" dirty="0" smtClean="0"/>
              <a:t>Twitter 		</a:t>
            </a:r>
            <a:r>
              <a:rPr lang="en-US" sz="2700" b="1" dirty="0" smtClean="0">
                <a:hlinkClick r:id="rId6"/>
              </a:rPr>
              <a:t>http://twitter.com/yourockjobs</a:t>
            </a:r>
            <a:endParaRPr lang="en-US" sz="2700" b="1" dirty="0" smtClean="0"/>
          </a:p>
          <a:p>
            <a:pPr marL="0" indent="0">
              <a:buNone/>
            </a:pPr>
            <a:r>
              <a:rPr lang="en-US" sz="2700" b="1" dirty="0" err="1" smtClean="0"/>
              <a:t>Instagram</a:t>
            </a:r>
            <a:r>
              <a:rPr lang="en-US" sz="2700" b="1" dirty="0" smtClean="0"/>
              <a:t>  	</a:t>
            </a:r>
            <a:r>
              <a:rPr lang="en-US" sz="2700" b="1" dirty="0" smtClean="0">
                <a:hlinkClick r:id="rId7"/>
              </a:rPr>
              <a:t>http://instagram.com/yourockjobs</a:t>
            </a:r>
            <a:endParaRPr lang="en-US" sz="2700" b="1" dirty="0" smtClean="0"/>
          </a:p>
          <a:p>
            <a:pPr marL="0" indent="0">
              <a:buNone/>
            </a:pPr>
            <a:endParaRPr lang="en-US" sz="2700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96226" y="342900"/>
            <a:ext cx="650875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4895AF"/>
                </a:solidFill>
              </a:rPr>
              <a:t>How to engage with us?</a:t>
            </a:r>
            <a:br>
              <a:rPr lang="en-US" b="1" dirty="0" smtClean="0">
                <a:solidFill>
                  <a:srgbClr val="4895AF"/>
                </a:solidFill>
              </a:rPr>
            </a:br>
            <a:endParaRPr lang="en-US" b="1" dirty="0">
              <a:solidFill>
                <a:srgbClr val="4895AF"/>
              </a:solidFill>
            </a:endParaRPr>
          </a:p>
        </p:txBody>
      </p:sp>
      <p:pic>
        <p:nvPicPr>
          <p:cNvPr id="6" name="Рисунок 1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7716" y="87085"/>
            <a:ext cx="1175658" cy="1175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7617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Plaza">
  <a:themeElements>
    <a:clrScheme name="Custom 6">
      <a:dk1>
        <a:srgbClr val="333333"/>
      </a:dk1>
      <a:lt1>
        <a:sysClr val="window" lastClr="FFFFFF"/>
      </a:lt1>
      <a:dk2>
        <a:srgbClr val="333333"/>
      </a:dk2>
      <a:lt2>
        <a:srgbClr val="CCCCCC"/>
      </a:lt2>
      <a:accent1>
        <a:srgbClr val="990000"/>
      </a:accent1>
      <a:accent2>
        <a:srgbClr val="580101"/>
      </a:accent2>
      <a:accent3>
        <a:srgbClr val="E94A00"/>
      </a:accent3>
      <a:accent4>
        <a:srgbClr val="EB8F00"/>
      </a:accent4>
      <a:accent5>
        <a:srgbClr val="A4A4A4"/>
      </a:accent5>
      <a:accent6>
        <a:srgbClr val="666666"/>
      </a:accent6>
      <a:hlink>
        <a:srgbClr val="666699"/>
      </a:hlink>
      <a:folHlink>
        <a:srgbClr val="E6682E"/>
      </a:folHlink>
    </a:clrScheme>
    <a:fontScheme name="Plaza">
      <a:maj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Plaza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60000"/>
                <a:satMod val="135000"/>
              </a:schemeClr>
            </a:gs>
            <a:gs pos="100000">
              <a:schemeClr val="phClr">
                <a:tint val="10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0000"/>
                <a:satMod val="120000"/>
              </a:schemeClr>
            </a:gs>
            <a:gs pos="35000">
              <a:schemeClr val="phClr">
                <a:shade val="100000"/>
                <a:satMod val="150000"/>
              </a:schemeClr>
            </a:gs>
            <a:gs pos="70000">
              <a:schemeClr val="phClr">
                <a:tint val="100000"/>
                <a:shade val="100000"/>
                <a:satMod val="200000"/>
                <a:greenMod val="100000"/>
              </a:schemeClr>
            </a:gs>
            <a:gs pos="100000">
              <a:schemeClr val="phClr"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190500" dist="63500" dir="5400000">
              <a:srgbClr val="FFFFFF">
                <a:alpha val="65000"/>
              </a:srgbClr>
            </a:innerShdw>
          </a:effectLst>
          <a:scene3d>
            <a:camera prst="orthographicFront">
              <a:rot lat="0" lon="0" rev="0"/>
            </a:camera>
            <a:lightRig rig="twoPt" dir="r">
              <a:rot lat="0" lon="0" rev="6000000"/>
            </a:lightRig>
          </a:scene3d>
          <a:sp3d prstMaterial="matte">
            <a:bevelT w="0" h="0" prst="relaxedInset"/>
          </a:sp3d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88900" dist="38100" dir="6600000" sx="101000" sy="101000" rotWithShape="0">
              <a:srgbClr val="000000">
                <a:alpha val="50000"/>
              </a:srgbClr>
            </a:outerShdw>
          </a:effectLst>
          <a:scene3d>
            <a:camera prst="perspectiveFront" fov="3000000"/>
            <a:lightRig rig="morning" dir="tl">
              <a:rot lat="0" lon="0" rev="1800000"/>
            </a:lightRig>
          </a:scene3d>
          <a:sp3d contourW="38100" prstMaterial="softEdge">
            <a:bevelT w="25400" h="38100"/>
            <a:contourClr>
              <a:schemeClr val="phClr">
                <a:tint val="6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5897</TotalTime>
  <Words>935</Words>
  <Application>Microsoft Macintosh PowerPoint</Application>
  <PresentationFormat>On-screen Show (4:3)</PresentationFormat>
  <Paragraphs>143</Paragraphs>
  <Slides>14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Plaza</vt:lpstr>
      <vt:lpstr>Custom Design</vt:lpstr>
      <vt:lpstr>PowerPoint Presentation</vt:lpstr>
      <vt:lpstr>PowerPoint Presentation</vt:lpstr>
      <vt:lpstr>PowerPoint Presentation</vt:lpstr>
      <vt:lpstr> What is YouRock? YouRock is a Social Business</vt:lpstr>
      <vt:lpstr>How does the profile work? Skills discovery in language of employers</vt:lpstr>
      <vt:lpstr>What progress so far? Momentum, PR attention, excitement</vt:lpstr>
      <vt:lpstr>What is the plan from here?   Focus on user &amp; employer engagement</vt:lpstr>
      <vt:lpstr>How will it reach people?  Virals, intermediaries, ambassadors</vt:lpstr>
      <vt:lpstr>Why use YouRock?</vt:lpstr>
      <vt:lpstr>Background</vt:lpstr>
      <vt:lpstr>Who is behind YouRock? Multi-faceted team with a history of engaging stakeholders &amp; delivering on a mass scale</vt:lpstr>
      <vt:lpstr>What’s the evidence? 5.5m unemployed, only 17% use LinkedIn</vt:lpstr>
      <vt:lpstr>Where’s the PR?</vt:lpstr>
      <vt:lpstr>How to engage with us?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YouRock</dc:title>
  <dc:creator>Ian Clifford</dc:creator>
  <cp:lastModifiedBy>Ian Clifford</cp:lastModifiedBy>
  <cp:revision>396</cp:revision>
  <dcterms:created xsi:type="dcterms:W3CDTF">2013-07-23T13:18:05Z</dcterms:created>
  <dcterms:modified xsi:type="dcterms:W3CDTF">2014-10-07T14:40:51Z</dcterms:modified>
</cp:coreProperties>
</file>