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1"/>
  </p:notesMasterIdLst>
  <p:sldIdLst>
    <p:sldId id="256" r:id="rId2"/>
    <p:sldId id="288" r:id="rId3"/>
    <p:sldId id="279" r:id="rId4"/>
    <p:sldId id="280" r:id="rId5"/>
    <p:sldId id="291" r:id="rId6"/>
    <p:sldId id="289" r:id="rId7"/>
    <p:sldId id="292" r:id="rId8"/>
    <p:sldId id="281" r:id="rId9"/>
    <p:sldId id="290" r:id="rId10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DAD25"/>
    <a:srgbClr val="9BBB59"/>
    <a:srgbClr val="469930"/>
    <a:srgbClr val="93C1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Közepesen sötét stílus 2 – 3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867" autoAdjust="0"/>
    <p:restoredTop sz="92819" autoAdjust="0"/>
  </p:normalViewPr>
  <p:slideViewPr>
    <p:cSldViewPr>
      <p:cViewPr varScale="1">
        <p:scale>
          <a:sx n="65" d="100"/>
          <a:sy n="65" d="100"/>
        </p:scale>
        <p:origin x="1644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DEC811-7822-4FE5-8FFD-81A4ADE0F39A}" type="datetimeFigureOut">
              <a:rPr lang="en-GB" smtClean="0"/>
              <a:pPr/>
              <a:t>24/09/2014</a:t>
            </a:fld>
            <a:endParaRPr lang="en-GB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GB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9E8844-B357-4986-9084-3A202A71EF8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60155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9E8844-B357-4986-9084-3A202A71EF81}" type="slidenum">
              <a:rPr lang="en-GB" smtClean="0"/>
              <a:pPr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73275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9E8844-B357-4986-9084-3A202A71EF81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87900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9E8844-B357-4986-9084-3A202A71EF81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396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9E8844-B357-4986-9084-3A202A71EF81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8058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9E8844-B357-4986-9084-3A202A71EF81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01040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9E8844-B357-4986-9084-3A202A71EF81}" type="slidenum">
              <a:rPr lang="en-GB" smtClean="0"/>
              <a:pPr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74491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9E8844-B357-4986-9084-3A202A71EF81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74906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9E8844-B357-4986-9084-3A202A71EF81}" type="slidenum">
              <a:rPr lang="en-GB" smtClean="0"/>
              <a:pPr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33796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9E8844-B357-4986-9084-3A202A71EF81}" type="slidenum">
              <a:rPr lang="en-GB" smtClean="0"/>
              <a:pPr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81812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en-GB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30041-3B62-43E5-BF12-BE46CEEFE75D}" type="datetimeFigureOut">
              <a:rPr lang="en-GB" smtClean="0"/>
              <a:pPr/>
              <a:t>24/09/2014</a:t>
            </a:fld>
            <a:endParaRPr lang="en-GB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7D6B2-984F-4A4E-B689-0D11E64D8A3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GB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30041-3B62-43E5-BF12-BE46CEEFE75D}" type="datetimeFigureOut">
              <a:rPr lang="en-GB" smtClean="0"/>
              <a:pPr/>
              <a:t>24/09/2014</a:t>
            </a:fld>
            <a:endParaRPr lang="en-GB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7D6B2-984F-4A4E-B689-0D11E64D8A3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30041-3B62-43E5-BF12-BE46CEEFE75D}" type="datetimeFigureOut">
              <a:rPr lang="en-GB" smtClean="0"/>
              <a:pPr/>
              <a:t>24/09/2014</a:t>
            </a:fld>
            <a:endParaRPr lang="en-GB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7D6B2-984F-4A4E-B689-0D11E64D8A3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GB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GB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30041-3B62-43E5-BF12-BE46CEEFE75D}" type="datetimeFigureOut">
              <a:rPr lang="en-GB" smtClean="0"/>
              <a:pPr/>
              <a:t>24/09/2014</a:t>
            </a:fld>
            <a:endParaRPr lang="en-GB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7D6B2-984F-4A4E-B689-0D11E64D8A3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GB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GB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30041-3B62-43E5-BF12-BE46CEEFE75D}" type="datetimeFigureOut">
              <a:rPr lang="en-GB" smtClean="0"/>
              <a:pPr/>
              <a:t>24/09/2014</a:t>
            </a:fld>
            <a:endParaRPr lang="en-GB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7D6B2-984F-4A4E-B689-0D11E64D8A3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30041-3B62-43E5-BF12-BE46CEEFE75D}" type="datetimeFigureOut">
              <a:rPr lang="en-GB" smtClean="0"/>
              <a:pPr/>
              <a:t>24/09/2014</a:t>
            </a:fld>
            <a:endParaRPr lang="en-GB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7D6B2-984F-4A4E-B689-0D11E64D8A3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30041-3B62-43E5-BF12-BE46CEEFE75D}" type="datetimeFigureOut">
              <a:rPr lang="en-GB" smtClean="0"/>
              <a:pPr/>
              <a:t>24/09/2014</a:t>
            </a:fld>
            <a:endParaRPr lang="en-GB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7D6B2-984F-4A4E-B689-0D11E64D8A3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GB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30041-3B62-43E5-BF12-BE46CEEFE75D}" type="datetimeFigureOut">
              <a:rPr lang="en-GB" smtClean="0"/>
              <a:pPr/>
              <a:t>24/09/2014</a:t>
            </a:fld>
            <a:endParaRPr lang="en-GB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7D6B2-984F-4A4E-B689-0D11E64D8A3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30041-3B62-43E5-BF12-BE46CEEFE75D}" type="datetimeFigureOut">
              <a:rPr lang="en-GB" smtClean="0"/>
              <a:pPr/>
              <a:t>24/09/2014</a:t>
            </a:fld>
            <a:endParaRPr lang="en-GB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7D6B2-984F-4A4E-B689-0D11E64D8A3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GB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30041-3B62-43E5-BF12-BE46CEEFE75D}" type="datetimeFigureOut">
              <a:rPr lang="en-GB" smtClean="0"/>
              <a:pPr/>
              <a:t>24/09/2014</a:t>
            </a:fld>
            <a:endParaRPr lang="en-GB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7D6B2-984F-4A4E-B689-0D11E64D8A3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GB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30041-3B62-43E5-BF12-BE46CEEFE75D}" type="datetimeFigureOut">
              <a:rPr lang="en-GB" smtClean="0"/>
              <a:pPr/>
              <a:t>24/09/2014</a:t>
            </a:fld>
            <a:endParaRPr lang="en-GB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7D6B2-984F-4A4E-B689-0D11E64D8A3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en-GB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GB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230041-3B62-43E5-BF12-BE46CEEFE75D}" type="datetimeFigureOut">
              <a:rPr lang="en-GB" smtClean="0"/>
              <a:pPr/>
              <a:t>24/09/2014</a:t>
            </a:fld>
            <a:endParaRPr lang="en-GB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57D6B2-984F-4A4E-B689-0D11E64D8A3B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2.jpeg"/><Relationship Id="rId4" Type="http://schemas.openxmlformats.org/officeDocument/2006/relationships/hyperlink" Target="http://www.unite-it.eu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2522711"/>
          </a:xfrm>
        </p:spPr>
        <p:txBody>
          <a:bodyPr>
            <a:normAutofit/>
          </a:bodyPr>
          <a:lstStyle/>
          <a:p>
            <a:r>
              <a:rPr lang="en-GB" sz="3600" b="1" dirty="0" smtClean="0">
                <a:solidFill>
                  <a:schemeClr val="tx1"/>
                </a:solidFill>
              </a:rPr>
              <a:t>Uniting Europe through digital</a:t>
            </a:r>
            <a:r>
              <a:rPr lang="hu-HU" sz="3600" b="1" dirty="0" smtClean="0">
                <a:solidFill>
                  <a:schemeClr val="tx1"/>
                </a:solidFill>
              </a:rPr>
              <a:t> </a:t>
            </a:r>
            <a:r>
              <a:rPr lang="en-GB" sz="3600" b="1" dirty="0" smtClean="0">
                <a:solidFill>
                  <a:schemeClr val="tx1"/>
                </a:solidFill>
              </a:rPr>
              <a:t>empowerment</a:t>
            </a:r>
            <a:endParaRPr lang="en-GB" sz="3600" b="1" dirty="0"/>
          </a:p>
        </p:txBody>
      </p:sp>
      <p:sp>
        <p:nvSpPr>
          <p:cNvPr id="5" name="Téglalap 4"/>
          <p:cNvSpPr/>
          <p:nvPr/>
        </p:nvSpPr>
        <p:spPr>
          <a:xfrm>
            <a:off x="0" y="6519446"/>
            <a:ext cx="9144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GB" sz="1600" b="1" dirty="0"/>
          </a:p>
        </p:txBody>
      </p:sp>
      <p:pic>
        <p:nvPicPr>
          <p:cNvPr id="9" name="Kép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9144001" cy="2507227"/>
          </a:xfrm>
          <a:prstGeom prst="rect">
            <a:avLst/>
          </a:prstGeom>
        </p:spPr>
      </p:pic>
      <p:sp>
        <p:nvSpPr>
          <p:cNvPr id="10" name="Szövegdoboz 5"/>
          <p:cNvSpPr txBox="1"/>
          <p:nvPr/>
        </p:nvSpPr>
        <p:spPr>
          <a:xfrm>
            <a:off x="632079" y="6042392"/>
            <a:ext cx="61171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This project has been funded with the support of the Lifelong Learning </a:t>
            </a:r>
            <a:r>
              <a:rPr lang="en-GB" b="1" dirty="0" smtClean="0"/>
              <a:t>Programme</a:t>
            </a:r>
            <a:r>
              <a:rPr lang="hu-HU" b="1" dirty="0" smtClean="0"/>
              <a:t> (KA3)</a:t>
            </a:r>
            <a:r>
              <a:rPr lang="en-GB" b="1" dirty="0" smtClean="0"/>
              <a:t> </a:t>
            </a:r>
            <a:r>
              <a:rPr lang="en-GB" b="1" dirty="0"/>
              <a:t>of the European </a:t>
            </a:r>
            <a:r>
              <a:rPr lang="en-GB" b="1" dirty="0" smtClean="0"/>
              <a:t>Union</a:t>
            </a:r>
            <a:endParaRPr lang="hu-HU" b="1" dirty="0" smtClean="0"/>
          </a:p>
        </p:txBody>
      </p:sp>
      <p:pic>
        <p:nvPicPr>
          <p:cNvPr id="11" name="Kép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6723" y="5948695"/>
            <a:ext cx="2339752" cy="9093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églalap 4"/>
          <p:cNvSpPr/>
          <p:nvPr/>
        </p:nvSpPr>
        <p:spPr>
          <a:xfrm>
            <a:off x="0" y="6519446"/>
            <a:ext cx="9144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GB" sz="1600" b="1" dirty="0"/>
          </a:p>
        </p:txBody>
      </p:sp>
      <p:pic>
        <p:nvPicPr>
          <p:cNvPr id="9" name="Kép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9144001" cy="2507227"/>
          </a:xfrm>
          <a:prstGeom prst="rect">
            <a:avLst/>
          </a:prstGeom>
        </p:spPr>
      </p:pic>
      <p:sp>
        <p:nvSpPr>
          <p:cNvPr id="3" name="Dreptunghi 2"/>
          <p:cNvSpPr/>
          <p:nvPr/>
        </p:nvSpPr>
        <p:spPr>
          <a:xfrm>
            <a:off x="467544" y="2507226"/>
            <a:ext cx="82089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24078" indent="-514350">
              <a:buNone/>
            </a:pPr>
            <a:r>
              <a:rPr lang="en-GB" dirty="0" smtClean="0"/>
              <a:t> </a:t>
            </a:r>
            <a:endParaRPr lang="hu-HU" dirty="0"/>
          </a:p>
          <a:p>
            <a:pPr marL="624078" indent="-514350">
              <a:buNone/>
            </a:pPr>
            <a:endParaRPr lang="hu-HU" dirty="0"/>
          </a:p>
        </p:txBody>
      </p:sp>
      <p:sp>
        <p:nvSpPr>
          <p:cNvPr id="6" name="Dreptunghi 5"/>
          <p:cNvSpPr/>
          <p:nvPr/>
        </p:nvSpPr>
        <p:spPr>
          <a:xfrm>
            <a:off x="467544" y="2274838"/>
            <a:ext cx="79928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endParaRPr lang="ro-RO" dirty="0" smtClean="0"/>
          </a:p>
          <a:p>
            <a:pPr>
              <a:buNone/>
            </a:pPr>
            <a:endParaRPr lang="hu-HU" dirty="0"/>
          </a:p>
        </p:txBody>
      </p:sp>
      <p:graphicFrame>
        <p:nvGraphicFramePr>
          <p:cNvPr id="13" name="Tábláza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4658084"/>
              </p:ext>
            </p:extLst>
          </p:nvPr>
        </p:nvGraphicFramePr>
        <p:xfrm>
          <a:off x="660699" y="2083578"/>
          <a:ext cx="8064896" cy="39624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264696"/>
                <a:gridCol w="1800200"/>
              </a:tblGrid>
              <a:tr h="265302">
                <a:tc>
                  <a:txBody>
                    <a:bodyPr/>
                    <a:lstStyle/>
                    <a:p>
                      <a:r>
                        <a:rPr lang="hu-HU" sz="2000" dirty="0" err="1" smtClean="0"/>
                        <a:t>Partners</a:t>
                      </a:r>
                      <a:endParaRPr lang="en-GB" sz="20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2000" dirty="0" smtClean="0"/>
                        <a:t>Country</a:t>
                      </a:r>
                      <a:endParaRPr lang="en-GB" sz="2000" dirty="0">
                        <a:latin typeface="+mj-lt"/>
                      </a:endParaRPr>
                    </a:p>
                  </a:txBody>
                  <a:tcPr/>
                </a:tc>
              </a:tr>
              <a:tr h="359428">
                <a:tc>
                  <a:txBody>
                    <a:bodyPr/>
                    <a:lstStyle/>
                    <a:p>
                      <a:r>
                        <a:rPr lang="en-GB" sz="2000" b="1" dirty="0" smtClean="0"/>
                        <a:t>Telecentre-Europe</a:t>
                      </a:r>
                      <a:r>
                        <a:rPr lang="hu-HU" sz="2000" b="1" dirty="0" smtClean="0"/>
                        <a:t> AISBL</a:t>
                      </a:r>
                      <a:endParaRPr lang="en-GB" sz="20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Belgium</a:t>
                      </a:r>
                      <a:endParaRPr lang="en-GB" sz="2000" dirty="0">
                        <a:latin typeface="+mj-lt"/>
                      </a:endParaRPr>
                    </a:p>
                  </a:txBody>
                  <a:tcPr/>
                </a:tc>
              </a:tr>
              <a:tr h="359428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2000" dirty="0" smtClean="0"/>
                        <a:t>Malta Communications Authority</a:t>
                      </a:r>
                      <a:endParaRPr lang="en-GB" sz="20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Malta</a:t>
                      </a:r>
                      <a:endParaRPr lang="en-GB" sz="2000" dirty="0">
                        <a:latin typeface="+mj-lt"/>
                      </a:endParaRPr>
                    </a:p>
                  </a:txBody>
                  <a:tcPr/>
                </a:tc>
              </a:tr>
              <a:tr h="359428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 smtClean="0"/>
                        <a:t>International Aid Network</a:t>
                      </a:r>
                      <a:r>
                        <a:rPr lang="hu-HU" sz="2000" dirty="0" smtClean="0"/>
                        <a:t> (IAN)</a:t>
                      </a:r>
                      <a:endParaRPr lang="en-GB" sz="20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000" dirty="0" err="1" smtClean="0"/>
                        <a:t>Serbia</a:t>
                      </a:r>
                      <a:endParaRPr lang="en-GB" sz="2000" dirty="0" smtClean="0">
                        <a:latin typeface="+mj-lt"/>
                      </a:endParaRPr>
                    </a:p>
                  </a:txBody>
                  <a:tcPr/>
                </a:tc>
              </a:tr>
              <a:tr h="359428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hu-HU" sz="2000" dirty="0" smtClean="0"/>
                        <a:t>DemNet</a:t>
                      </a:r>
                      <a:endParaRPr lang="en-GB" sz="20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Hungary</a:t>
                      </a:r>
                      <a:endParaRPr lang="en-GB" sz="2000" dirty="0">
                        <a:latin typeface="+mj-lt"/>
                      </a:endParaRPr>
                    </a:p>
                  </a:txBody>
                  <a:tcPr/>
                </a:tc>
              </a:tr>
              <a:tr h="359428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hu-HU" sz="2000" dirty="0" smtClean="0"/>
                        <a:t>LIKTA</a:t>
                      </a:r>
                      <a:endParaRPr lang="en-GB" sz="20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Latvia</a:t>
                      </a:r>
                      <a:endParaRPr lang="en-GB" sz="2000" dirty="0">
                        <a:latin typeface="+mj-lt"/>
                      </a:endParaRPr>
                    </a:p>
                  </a:txBody>
                  <a:tcPr/>
                </a:tc>
              </a:tr>
              <a:tr h="359428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2000" dirty="0" smtClean="0"/>
                        <a:t>INTERFACE3</a:t>
                      </a:r>
                      <a:endParaRPr lang="en-GB" sz="20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Belgium</a:t>
                      </a:r>
                      <a:endParaRPr lang="en-GB" sz="2000" dirty="0">
                        <a:latin typeface="+mj-lt"/>
                      </a:endParaRPr>
                    </a:p>
                  </a:txBody>
                  <a:tcPr/>
                </a:tc>
              </a:tr>
              <a:tr h="359428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 smtClean="0"/>
                        <a:t>Educating for an Open Society</a:t>
                      </a:r>
                      <a:r>
                        <a:rPr lang="hu-HU" sz="2000" dirty="0" smtClean="0"/>
                        <a:t> (EOS)</a:t>
                      </a:r>
                      <a:endParaRPr lang="en-GB" sz="20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Romania</a:t>
                      </a:r>
                      <a:endParaRPr lang="en-GB" sz="2000" dirty="0">
                        <a:latin typeface="+mj-lt"/>
                      </a:endParaRPr>
                    </a:p>
                  </a:txBody>
                  <a:tcPr/>
                </a:tc>
              </a:tr>
              <a:tr h="359428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hu-HU" sz="2000" dirty="0" err="1" smtClean="0"/>
                        <a:t>Telecentar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2000" dirty="0" err="1" smtClean="0"/>
                        <a:t>Croatia</a:t>
                      </a:r>
                      <a:endParaRPr lang="en-GB" sz="2000" dirty="0"/>
                    </a:p>
                  </a:txBody>
                  <a:tcPr/>
                </a:tc>
              </a:tr>
              <a:tr h="359428"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The National Union of Students in Europe</a:t>
                      </a:r>
                      <a:endParaRPr lang="en-GB" sz="20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Belgium</a:t>
                      </a:r>
                      <a:endParaRPr lang="en-GB" sz="2000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4" name="Kép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9611" y="5948695"/>
            <a:ext cx="2339752" cy="909305"/>
          </a:xfrm>
          <a:prstGeom prst="rect">
            <a:avLst/>
          </a:prstGeom>
        </p:spPr>
      </p:pic>
      <p:sp>
        <p:nvSpPr>
          <p:cNvPr id="15" name="Szövegdoboz 5"/>
          <p:cNvSpPr txBox="1"/>
          <p:nvPr/>
        </p:nvSpPr>
        <p:spPr>
          <a:xfrm>
            <a:off x="632079" y="6042392"/>
            <a:ext cx="61171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This project has been funded with the support of the Lifelong Learning </a:t>
            </a:r>
            <a:r>
              <a:rPr lang="en-GB" b="1" dirty="0" smtClean="0"/>
              <a:t>Programme</a:t>
            </a:r>
            <a:r>
              <a:rPr lang="hu-HU" b="1" dirty="0" smtClean="0"/>
              <a:t> (KA3)</a:t>
            </a:r>
            <a:r>
              <a:rPr lang="en-GB" b="1" dirty="0" smtClean="0"/>
              <a:t> </a:t>
            </a:r>
            <a:r>
              <a:rPr lang="en-GB" b="1" dirty="0"/>
              <a:t>of the European </a:t>
            </a:r>
            <a:r>
              <a:rPr lang="en-GB" b="1" dirty="0" smtClean="0"/>
              <a:t>Union</a:t>
            </a:r>
            <a:endParaRPr lang="hu-HU" b="1" dirty="0" smtClean="0"/>
          </a:p>
        </p:txBody>
      </p:sp>
      <p:sp>
        <p:nvSpPr>
          <p:cNvPr id="10" name="Szövegdoboz 9"/>
          <p:cNvSpPr txBox="1"/>
          <p:nvPr/>
        </p:nvSpPr>
        <p:spPr>
          <a:xfrm>
            <a:off x="2771800" y="1268760"/>
            <a:ext cx="39773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3200" b="1" dirty="0" smtClean="0">
                <a:solidFill>
                  <a:srgbClr val="7DAD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PARTNERSHIP</a:t>
            </a:r>
            <a:endParaRPr lang="en-GB" sz="3200" b="1" dirty="0">
              <a:solidFill>
                <a:srgbClr val="7DAD2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02252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hu-HU" b="1" dirty="0" err="1" smtClean="0"/>
              <a:t>Unite-IT</a:t>
            </a:r>
            <a:r>
              <a:rPr lang="hu-HU" dirty="0" smtClean="0"/>
              <a:t/>
            </a:r>
            <a:br>
              <a:rPr lang="hu-HU" dirty="0" smtClean="0"/>
            </a:br>
            <a:r>
              <a:rPr lang="en-GB" dirty="0" smtClean="0">
                <a:solidFill>
                  <a:schemeClr val="tx1"/>
                </a:solidFill>
              </a:rPr>
              <a:t> </a:t>
            </a:r>
            <a:r>
              <a:rPr lang="ro-RO" dirty="0" smtClean="0">
                <a:solidFill>
                  <a:schemeClr val="tx1"/>
                </a:solidFill>
              </a:rPr>
              <a:t/>
            </a:r>
            <a:br>
              <a:rPr lang="ro-RO" dirty="0" smtClean="0">
                <a:solidFill>
                  <a:schemeClr val="tx1"/>
                </a:solidFill>
              </a:rPr>
            </a:br>
            <a:r>
              <a:rPr lang="ro-RO" dirty="0"/>
              <a:t/>
            </a:r>
            <a:br>
              <a:rPr lang="ro-RO" dirty="0"/>
            </a:br>
            <a:endParaRPr lang="en-GB" sz="3600" b="1" dirty="0"/>
          </a:p>
        </p:txBody>
      </p:sp>
      <p:sp>
        <p:nvSpPr>
          <p:cNvPr id="5" name="Téglalap 4"/>
          <p:cNvSpPr/>
          <p:nvPr/>
        </p:nvSpPr>
        <p:spPr>
          <a:xfrm>
            <a:off x="0" y="6519446"/>
            <a:ext cx="9144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GB" sz="1600" b="1" dirty="0"/>
          </a:p>
        </p:txBody>
      </p:sp>
      <p:pic>
        <p:nvPicPr>
          <p:cNvPr id="9" name="Kép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9144001" cy="2507227"/>
          </a:xfrm>
          <a:prstGeom prst="rect">
            <a:avLst/>
          </a:prstGeom>
        </p:spPr>
      </p:pic>
      <p:sp>
        <p:nvSpPr>
          <p:cNvPr id="3" name="Dreptunghi 2"/>
          <p:cNvSpPr/>
          <p:nvPr/>
        </p:nvSpPr>
        <p:spPr>
          <a:xfrm>
            <a:off x="717908" y="2150655"/>
            <a:ext cx="774029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400" dirty="0" smtClean="0"/>
              <a:t>C</a:t>
            </a:r>
            <a:r>
              <a:rPr lang="en-US" sz="2400" dirty="0" err="1" smtClean="0"/>
              <a:t>reate</a:t>
            </a:r>
            <a:r>
              <a:rPr lang="en-US" sz="2400" dirty="0" smtClean="0"/>
              <a:t> </a:t>
            </a:r>
            <a:r>
              <a:rPr lang="en-US" sz="2400" dirty="0"/>
              <a:t>and establish </a:t>
            </a:r>
            <a:r>
              <a:rPr lang="en-US" sz="2400" dirty="0" smtClean="0"/>
              <a:t>a</a:t>
            </a:r>
            <a:r>
              <a:rPr lang="hu-HU" sz="2400" dirty="0" smtClean="0"/>
              <a:t>n </a:t>
            </a:r>
            <a:r>
              <a:rPr lang="hu-HU" sz="2400" b="1" dirty="0" err="1" smtClean="0"/>
              <a:t>informal</a:t>
            </a:r>
            <a:r>
              <a:rPr lang="hu-HU" sz="2400" b="1" dirty="0" smtClean="0"/>
              <a:t> </a:t>
            </a:r>
            <a:r>
              <a:rPr lang="hu-HU" sz="2400" b="1" dirty="0" err="1" smtClean="0"/>
              <a:t>network</a:t>
            </a:r>
            <a:r>
              <a:rPr lang="hu-HU" sz="2400" b="1" dirty="0" smtClean="0"/>
              <a:t> </a:t>
            </a:r>
            <a:r>
              <a:rPr lang="hu-HU" sz="2400" dirty="0" smtClean="0"/>
              <a:t>of </a:t>
            </a:r>
            <a:r>
              <a:rPr lang="hu-HU" sz="2400" dirty="0" err="1" smtClean="0"/>
              <a:t>digital</a:t>
            </a:r>
            <a:r>
              <a:rPr lang="hu-HU" sz="2400" dirty="0" smtClean="0"/>
              <a:t> </a:t>
            </a:r>
            <a:r>
              <a:rPr lang="hu-HU" sz="2400" dirty="0" err="1" smtClean="0"/>
              <a:t>inclusion</a:t>
            </a:r>
            <a:r>
              <a:rPr lang="hu-HU" sz="2400" dirty="0" smtClean="0"/>
              <a:t> </a:t>
            </a:r>
            <a:r>
              <a:rPr lang="hu-HU" sz="2400" dirty="0" err="1" smtClean="0"/>
              <a:t>practitioners</a:t>
            </a:r>
            <a:r>
              <a:rPr lang="hu-HU" sz="2400" dirty="0" smtClean="0"/>
              <a:t>;</a:t>
            </a:r>
            <a:endParaRPr lang="hu-HU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400" dirty="0" smtClean="0"/>
              <a:t>C</a:t>
            </a:r>
            <a:r>
              <a:rPr lang="en-US" sz="2400" dirty="0" err="1" smtClean="0"/>
              <a:t>ollect</a:t>
            </a:r>
            <a:r>
              <a:rPr lang="en-US" sz="2400" dirty="0" smtClean="0"/>
              <a:t> </a:t>
            </a:r>
            <a:r>
              <a:rPr lang="en-US" sz="2400" dirty="0"/>
              <a:t>and share </a:t>
            </a:r>
            <a:r>
              <a:rPr lang="en-US" sz="2400" b="1" dirty="0" smtClean="0"/>
              <a:t>practices</a:t>
            </a:r>
            <a:r>
              <a:rPr lang="en-US" sz="2400" dirty="0" smtClean="0"/>
              <a:t> </a:t>
            </a:r>
            <a:r>
              <a:rPr lang="en-US" sz="2400" dirty="0"/>
              <a:t>on how digital competence can assist groups at risk of </a:t>
            </a:r>
            <a:r>
              <a:rPr lang="en-US" sz="2400" dirty="0" smtClean="0"/>
              <a:t>exclusion, foster </a:t>
            </a:r>
            <a:r>
              <a:rPr lang="en-US" sz="2400" dirty="0"/>
              <a:t>employability, social inclusion an social </a:t>
            </a:r>
            <a:r>
              <a:rPr lang="en-US" sz="2400" dirty="0" smtClean="0"/>
              <a:t>cohesion;</a:t>
            </a:r>
            <a:endParaRPr lang="hu-HU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400" dirty="0" smtClean="0"/>
              <a:t>C</a:t>
            </a:r>
            <a:r>
              <a:rPr lang="en-US" sz="2400" dirty="0" err="1" smtClean="0"/>
              <a:t>reate</a:t>
            </a:r>
            <a:r>
              <a:rPr lang="en-US" sz="2400" dirty="0" smtClean="0"/>
              <a:t> </a:t>
            </a:r>
            <a:r>
              <a:rPr lang="en-US" sz="2400" dirty="0"/>
              <a:t>new links and </a:t>
            </a:r>
            <a:r>
              <a:rPr lang="en-US" sz="2400" b="1" dirty="0"/>
              <a:t>dialogue</a:t>
            </a:r>
            <a:r>
              <a:rPr lang="en-US" sz="2400" dirty="0"/>
              <a:t> </a:t>
            </a:r>
            <a:r>
              <a:rPr lang="en-US" sz="2400" dirty="0" smtClean="0"/>
              <a:t>to </a:t>
            </a:r>
            <a:r>
              <a:rPr lang="en-US" sz="2400" dirty="0"/>
              <a:t>promote joint initiatives to tackle digital </a:t>
            </a:r>
            <a:r>
              <a:rPr lang="en-US" sz="2400" dirty="0" smtClean="0"/>
              <a:t>divides;</a:t>
            </a:r>
            <a:endParaRPr lang="hu-HU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400" b="1" dirty="0" smtClean="0"/>
              <a:t>E</a:t>
            </a:r>
            <a:r>
              <a:rPr lang="en-US" sz="2400" b="1" dirty="0" err="1" smtClean="0"/>
              <a:t>mpower</a:t>
            </a:r>
            <a:r>
              <a:rPr lang="en-US" sz="2400" dirty="0" smtClean="0"/>
              <a:t> </a:t>
            </a:r>
            <a:r>
              <a:rPr lang="en-US" sz="2400" dirty="0" err="1"/>
              <a:t>organisations</a:t>
            </a:r>
            <a:r>
              <a:rPr lang="en-US" sz="2400" dirty="0"/>
              <a:t> and individuals about their contribution to overcome the </a:t>
            </a:r>
            <a:r>
              <a:rPr lang="en-US" sz="2400" dirty="0" smtClean="0"/>
              <a:t>digital divide</a:t>
            </a:r>
            <a:r>
              <a:rPr lang="hu-HU" sz="2400" dirty="0" smtClean="0"/>
              <a:t>.</a:t>
            </a:r>
            <a:endParaRPr lang="en-US" sz="2400" dirty="0"/>
          </a:p>
        </p:txBody>
      </p:sp>
      <p:pic>
        <p:nvPicPr>
          <p:cNvPr id="12" name="Kép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6723" y="5948695"/>
            <a:ext cx="2339752" cy="909305"/>
          </a:xfrm>
          <a:prstGeom prst="rect">
            <a:avLst/>
          </a:prstGeom>
        </p:spPr>
      </p:pic>
      <p:sp>
        <p:nvSpPr>
          <p:cNvPr id="13" name="Szövegdoboz 5"/>
          <p:cNvSpPr txBox="1"/>
          <p:nvPr/>
        </p:nvSpPr>
        <p:spPr>
          <a:xfrm>
            <a:off x="632079" y="6042392"/>
            <a:ext cx="61171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This project has been funded with the support of the Lifelong Learning </a:t>
            </a:r>
            <a:r>
              <a:rPr lang="en-GB" b="1" dirty="0" smtClean="0"/>
              <a:t>Programme</a:t>
            </a:r>
            <a:r>
              <a:rPr lang="hu-HU" b="1" dirty="0" smtClean="0"/>
              <a:t> (KA3)</a:t>
            </a:r>
            <a:r>
              <a:rPr lang="en-GB" b="1" dirty="0" smtClean="0"/>
              <a:t> </a:t>
            </a:r>
            <a:r>
              <a:rPr lang="en-GB" b="1" dirty="0"/>
              <a:t>of the European </a:t>
            </a:r>
            <a:r>
              <a:rPr lang="en-GB" b="1" dirty="0" smtClean="0"/>
              <a:t>Union</a:t>
            </a:r>
            <a:endParaRPr lang="hu-HU" b="1" dirty="0" smtClean="0"/>
          </a:p>
        </p:txBody>
      </p:sp>
      <p:sp>
        <p:nvSpPr>
          <p:cNvPr id="10" name="Szövegdoboz 9"/>
          <p:cNvSpPr txBox="1"/>
          <p:nvPr/>
        </p:nvSpPr>
        <p:spPr>
          <a:xfrm>
            <a:off x="2771800" y="1268760"/>
            <a:ext cx="39773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3200" b="1" dirty="0" smtClean="0">
                <a:solidFill>
                  <a:srgbClr val="7DAD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MAIN GOALS</a:t>
            </a:r>
            <a:endParaRPr lang="en-GB" sz="3200" b="1" dirty="0">
              <a:solidFill>
                <a:srgbClr val="7DAD2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17202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hu-HU" b="1" dirty="0" err="1" smtClean="0"/>
              <a:t>Unite-IT</a:t>
            </a:r>
            <a:r>
              <a:rPr lang="hu-HU" dirty="0" smtClean="0"/>
              <a:t/>
            </a:r>
            <a:br>
              <a:rPr lang="hu-HU" dirty="0" smtClean="0"/>
            </a:br>
            <a:r>
              <a:rPr lang="en-GB" dirty="0" smtClean="0">
                <a:solidFill>
                  <a:schemeClr val="tx1"/>
                </a:solidFill>
              </a:rPr>
              <a:t> </a:t>
            </a:r>
            <a:r>
              <a:rPr lang="ro-RO" dirty="0" smtClean="0">
                <a:solidFill>
                  <a:schemeClr val="tx1"/>
                </a:solidFill>
              </a:rPr>
              <a:t/>
            </a:r>
            <a:br>
              <a:rPr lang="ro-RO" dirty="0" smtClean="0">
                <a:solidFill>
                  <a:schemeClr val="tx1"/>
                </a:solidFill>
              </a:rPr>
            </a:br>
            <a:r>
              <a:rPr lang="ro-RO" dirty="0"/>
              <a:t/>
            </a:r>
            <a:br>
              <a:rPr lang="ro-RO" dirty="0"/>
            </a:br>
            <a:endParaRPr lang="en-GB" sz="3600" b="1" dirty="0"/>
          </a:p>
        </p:txBody>
      </p:sp>
      <p:sp>
        <p:nvSpPr>
          <p:cNvPr id="5" name="Téglalap 4"/>
          <p:cNvSpPr/>
          <p:nvPr/>
        </p:nvSpPr>
        <p:spPr>
          <a:xfrm>
            <a:off x="0" y="6519446"/>
            <a:ext cx="9144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GB" sz="1600" b="1" dirty="0"/>
          </a:p>
        </p:txBody>
      </p:sp>
      <p:pic>
        <p:nvPicPr>
          <p:cNvPr id="9" name="Kép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9144001" cy="2507227"/>
          </a:xfrm>
          <a:prstGeom prst="rect">
            <a:avLst/>
          </a:prstGeom>
        </p:spPr>
      </p:pic>
      <p:sp>
        <p:nvSpPr>
          <p:cNvPr id="4" name="Dreptunghi 3"/>
          <p:cNvSpPr/>
          <p:nvPr/>
        </p:nvSpPr>
        <p:spPr>
          <a:xfrm>
            <a:off x="691879" y="2240857"/>
            <a:ext cx="79186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9728"/>
            <a:r>
              <a:rPr lang="en-US" sz="2400" b="1" dirty="0"/>
              <a:t>Establishing </a:t>
            </a:r>
            <a:r>
              <a:rPr lang="en-US" sz="2400" b="1" dirty="0" smtClean="0"/>
              <a:t>the network</a:t>
            </a:r>
            <a:r>
              <a:rPr lang="en-US" sz="2400" dirty="0" smtClean="0"/>
              <a:t>, providing the operational and administrative ground on which the members </a:t>
            </a:r>
            <a:r>
              <a:rPr lang="en-US" sz="2400" dirty="0"/>
              <a:t>can act by exchanging </a:t>
            </a:r>
            <a:r>
              <a:rPr lang="en-US" sz="2400" dirty="0" smtClean="0"/>
              <a:t>practices</a:t>
            </a:r>
            <a:r>
              <a:rPr lang="hu-HU" sz="2400" dirty="0"/>
              <a:t>,</a:t>
            </a:r>
            <a:r>
              <a:rPr lang="en-US" sz="2400" dirty="0" smtClean="0"/>
              <a:t> </a:t>
            </a:r>
            <a:r>
              <a:rPr lang="en-US" sz="2400" dirty="0"/>
              <a:t>sharing </a:t>
            </a:r>
            <a:r>
              <a:rPr lang="en-US" sz="2400" dirty="0" smtClean="0"/>
              <a:t>resources</a:t>
            </a:r>
            <a:r>
              <a:rPr lang="hu-HU" sz="2400" dirty="0" smtClean="0"/>
              <a:t> and </a:t>
            </a:r>
            <a:r>
              <a:rPr lang="hu-HU" sz="2400" dirty="0" err="1" smtClean="0"/>
              <a:t>ideas</a:t>
            </a:r>
            <a:r>
              <a:rPr lang="hu-HU" sz="2400" dirty="0" smtClean="0"/>
              <a:t>.</a:t>
            </a:r>
            <a:endParaRPr lang="hu-HU" sz="2400" dirty="0"/>
          </a:p>
        </p:txBody>
      </p:sp>
      <p:pic>
        <p:nvPicPr>
          <p:cNvPr id="12" name="Kép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6723" y="5948695"/>
            <a:ext cx="2339752" cy="909305"/>
          </a:xfrm>
          <a:prstGeom prst="rect">
            <a:avLst/>
          </a:prstGeom>
        </p:spPr>
      </p:pic>
      <p:sp>
        <p:nvSpPr>
          <p:cNvPr id="13" name="Szövegdoboz 5"/>
          <p:cNvSpPr txBox="1"/>
          <p:nvPr/>
        </p:nvSpPr>
        <p:spPr>
          <a:xfrm>
            <a:off x="632079" y="6042392"/>
            <a:ext cx="61171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This project has been funded with the support of the Lifelong Learning </a:t>
            </a:r>
            <a:r>
              <a:rPr lang="en-GB" b="1" dirty="0" smtClean="0"/>
              <a:t>Programme</a:t>
            </a:r>
            <a:r>
              <a:rPr lang="hu-HU" b="1" dirty="0" smtClean="0"/>
              <a:t> (KA3)</a:t>
            </a:r>
            <a:r>
              <a:rPr lang="en-GB" b="1" dirty="0" smtClean="0"/>
              <a:t> </a:t>
            </a:r>
            <a:r>
              <a:rPr lang="en-GB" b="1" dirty="0"/>
              <a:t>of the European </a:t>
            </a:r>
            <a:r>
              <a:rPr lang="en-GB" b="1" dirty="0" smtClean="0"/>
              <a:t>Union</a:t>
            </a:r>
            <a:endParaRPr lang="hu-HU" b="1" dirty="0" smtClean="0"/>
          </a:p>
        </p:txBody>
      </p:sp>
      <p:sp>
        <p:nvSpPr>
          <p:cNvPr id="8" name="Szövegdoboz 7"/>
          <p:cNvSpPr txBox="1"/>
          <p:nvPr/>
        </p:nvSpPr>
        <p:spPr>
          <a:xfrm>
            <a:off x="2771800" y="1268760"/>
            <a:ext cx="39773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3200" b="1" dirty="0" smtClean="0">
                <a:solidFill>
                  <a:srgbClr val="7DAD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AREAS OF ACTIVITIES</a:t>
            </a:r>
            <a:endParaRPr lang="en-GB" sz="3200" b="1" dirty="0">
              <a:solidFill>
                <a:srgbClr val="7DAD2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9592" y="3446602"/>
            <a:ext cx="4367922" cy="2455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135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hu-HU" b="1" dirty="0" err="1" smtClean="0"/>
              <a:t>Unite-IT</a:t>
            </a:r>
            <a:r>
              <a:rPr lang="hu-HU" dirty="0" smtClean="0"/>
              <a:t/>
            </a:r>
            <a:br>
              <a:rPr lang="hu-HU" dirty="0" smtClean="0"/>
            </a:br>
            <a:r>
              <a:rPr lang="en-GB" dirty="0" smtClean="0">
                <a:solidFill>
                  <a:schemeClr val="tx1"/>
                </a:solidFill>
              </a:rPr>
              <a:t> </a:t>
            </a:r>
            <a:r>
              <a:rPr lang="ro-RO" dirty="0" smtClean="0">
                <a:solidFill>
                  <a:schemeClr val="tx1"/>
                </a:solidFill>
              </a:rPr>
              <a:t/>
            </a:r>
            <a:br>
              <a:rPr lang="ro-RO" dirty="0" smtClean="0">
                <a:solidFill>
                  <a:schemeClr val="tx1"/>
                </a:solidFill>
              </a:rPr>
            </a:br>
            <a:r>
              <a:rPr lang="ro-RO" dirty="0"/>
              <a:t/>
            </a:r>
            <a:br>
              <a:rPr lang="ro-RO" dirty="0"/>
            </a:br>
            <a:endParaRPr lang="en-GB" sz="3600" b="1" dirty="0"/>
          </a:p>
        </p:txBody>
      </p:sp>
      <p:sp>
        <p:nvSpPr>
          <p:cNvPr id="5" name="Téglalap 4"/>
          <p:cNvSpPr/>
          <p:nvPr/>
        </p:nvSpPr>
        <p:spPr>
          <a:xfrm>
            <a:off x="0" y="6519446"/>
            <a:ext cx="9144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GB" sz="1600" b="1" dirty="0"/>
          </a:p>
        </p:txBody>
      </p:sp>
      <p:pic>
        <p:nvPicPr>
          <p:cNvPr id="9" name="Kép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9144001" cy="2507227"/>
          </a:xfrm>
          <a:prstGeom prst="rect">
            <a:avLst/>
          </a:prstGeom>
        </p:spPr>
      </p:pic>
      <p:sp>
        <p:nvSpPr>
          <p:cNvPr id="4" name="Dreptunghi 3"/>
          <p:cNvSpPr/>
          <p:nvPr/>
        </p:nvSpPr>
        <p:spPr>
          <a:xfrm>
            <a:off x="691879" y="2240857"/>
            <a:ext cx="842459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9728"/>
            <a:r>
              <a:rPr lang="en-US" sz="2400" b="1" dirty="0" smtClean="0"/>
              <a:t>Developing </a:t>
            </a:r>
            <a:r>
              <a:rPr lang="en-US" sz="2400" b="1" dirty="0"/>
              <a:t>an online </a:t>
            </a:r>
            <a:r>
              <a:rPr lang="en-US" sz="2400" b="1" dirty="0" smtClean="0"/>
              <a:t>portal</a:t>
            </a:r>
            <a:r>
              <a:rPr lang="hu-HU" sz="2400" dirty="0" smtClean="0"/>
              <a:t> (</a:t>
            </a:r>
            <a:r>
              <a:rPr lang="hu-HU" sz="2400" dirty="0" err="1" smtClean="0">
                <a:hlinkClick r:id="rId4"/>
              </a:rPr>
              <a:t>www.unite-it.eu</a:t>
            </a:r>
            <a:r>
              <a:rPr lang="hu-HU" sz="2400" dirty="0" smtClean="0"/>
              <a:t>)</a:t>
            </a:r>
            <a:r>
              <a:rPr lang="hu-HU" sz="2400" b="1" dirty="0" smtClean="0"/>
              <a:t> </a:t>
            </a:r>
            <a:r>
              <a:rPr lang="en-US" sz="2400" dirty="0" smtClean="0"/>
              <a:t>to </a:t>
            </a:r>
            <a:r>
              <a:rPr lang="en-US" sz="2400" dirty="0"/>
              <a:t>serve the network, containing information, news, materials, access to network databases of practices and policies in Europe with specific regard to ICT for inclusion and social </a:t>
            </a:r>
            <a:r>
              <a:rPr lang="en-US" sz="2400" dirty="0" smtClean="0"/>
              <a:t>cohesion</a:t>
            </a:r>
            <a:r>
              <a:rPr lang="hu-HU" sz="2400" dirty="0" smtClean="0"/>
              <a:t>.</a:t>
            </a:r>
            <a:endParaRPr lang="hu-HU" sz="2400" dirty="0"/>
          </a:p>
        </p:txBody>
      </p:sp>
      <p:pic>
        <p:nvPicPr>
          <p:cNvPr id="12" name="Kép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6723" y="5948695"/>
            <a:ext cx="2339752" cy="909305"/>
          </a:xfrm>
          <a:prstGeom prst="rect">
            <a:avLst/>
          </a:prstGeom>
        </p:spPr>
      </p:pic>
      <p:sp>
        <p:nvSpPr>
          <p:cNvPr id="13" name="Szövegdoboz 5"/>
          <p:cNvSpPr txBox="1"/>
          <p:nvPr/>
        </p:nvSpPr>
        <p:spPr>
          <a:xfrm>
            <a:off x="632079" y="6042392"/>
            <a:ext cx="61171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This project has been funded with the support of the Lifelong Learning </a:t>
            </a:r>
            <a:r>
              <a:rPr lang="en-GB" b="1" dirty="0" smtClean="0"/>
              <a:t>Programme</a:t>
            </a:r>
            <a:r>
              <a:rPr lang="hu-HU" b="1" dirty="0" smtClean="0"/>
              <a:t> (KA3)</a:t>
            </a:r>
            <a:r>
              <a:rPr lang="en-GB" b="1" dirty="0" smtClean="0"/>
              <a:t> </a:t>
            </a:r>
            <a:r>
              <a:rPr lang="en-GB" b="1" dirty="0"/>
              <a:t>of the European </a:t>
            </a:r>
            <a:r>
              <a:rPr lang="en-GB" b="1" dirty="0" smtClean="0"/>
              <a:t>Union</a:t>
            </a:r>
            <a:endParaRPr lang="hu-HU" b="1" dirty="0" smtClean="0"/>
          </a:p>
        </p:txBody>
      </p:sp>
      <p:sp>
        <p:nvSpPr>
          <p:cNvPr id="8" name="Szövegdoboz 7"/>
          <p:cNvSpPr txBox="1"/>
          <p:nvPr/>
        </p:nvSpPr>
        <p:spPr>
          <a:xfrm>
            <a:off x="2771800" y="1268760"/>
            <a:ext cx="39773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3200" b="1" dirty="0" smtClean="0">
                <a:solidFill>
                  <a:srgbClr val="7DAD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AREAS OF ACTIVITIES</a:t>
            </a:r>
            <a:endParaRPr lang="en-GB" sz="3200" b="1" dirty="0">
              <a:solidFill>
                <a:srgbClr val="7DAD2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04782" y="3837877"/>
            <a:ext cx="3744416" cy="2105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822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hu-HU" b="1" dirty="0" err="1" smtClean="0"/>
              <a:t>Unite-IT</a:t>
            </a:r>
            <a:r>
              <a:rPr lang="hu-HU" dirty="0" smtClean="0"/>
              <a:t/>
            </a:r>
            <a:br>
              <a:rPr lang="hu-HU" dirty="0" smtClean="0"/>
            </a:br>
            <a:r>
              <a:rPr lang="en-GB" dirty="0" smtClean="0">
                <a:solidFill>
                  <a:schemeClr val="tx1"/>
                </a:solidFill>
              </a:rPr>
              <a:t> </a:t>
            </a:r>
            <a:r>
              <a:rPr lang="ro-RO" dirty="0" smtClean="0">
                <a:solidFill>
                  <a:schemeClr val="tx1"/>
                </a:solidFill>
              </a:rPr>
              <a:t/>
            </a:r>
            <a:br>
              <a:rPr lang="ro-RO" dirty="0" smtClean="0">
                <a:solidFill>
                  <a:schemeClr val="tx1"/>
                </a:solidFill>
              </a:rPr>
            </a:br>
            <a:r>
              <a:rPr lang="ro-RO" dirty="0"/>
              <a:t/>
            </a:r>
            <a:br>
              <a:rPr lang="ro-RO" dirty="0"/>
            </a:br>
            <a:endParaRPr lang="en-GB" sz="3600" b="1" dirty="0"/>
          </a:p>
        </p:txBody>
      </p:sp>
      <p:sp>
        <p:nvSpPr>
          <p:cNvPr id="5" name="Téglalap 4"/>
          <p:cNvSpPr/>
          <p:nvPr/>
        </p:nvSpPr>
        <p:spPr>
          <a:xfrm>
            <a:off x="0" y="6519446"/>
            <a:ext cx="9144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GB" sz="1600" b="1" dirty="0"/>
          </a:p>
        </p:txBody>
      </p:sp>
      <p:pic>
        <p:nvPicPr>
          <p:cNvPr id="9" name="Kép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9144001" cy="2507227"/>
          </a:xfrm>
          <a:prstGeom prst="rect">
            <a:avLst/>
          </a:prstGeom>
        </p:spPr>
      </p:pic>
      <p:sp>
        <p:nvSpPr>
          <p:cNvPr id="4" name="Dreptunghi 3"/>
          <p:cNvSpPr/>
          <p:nvPr/>
        </p:nvSpPr>
        <p:spPr>
          <a:xfrm>
            <a:off x="685800" y="2204703"/>
            <a:ext cx="79186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9728"/>
            <a:r>
              <a:rPr lang="en-US" sz="2400" b="1" dirty="0" smtClean="0"/>
              <a:t>Pooling r</a:t>
            </a:r>
            <a:r>
              <a:rPr lang="hu-HU" sz="2400" b="1" dirty="0"/>
              <a:t>e</a:t>
            </a:r>
            <a:r>
              <a:rPr lang="en-US" sz="2400" b="1" dirty="0" smtClean="0"/>
              <a:t>sources </a:t>
            </a:r>
            <a:r>
              <a:rPr lang="en-US" sz="2400" dirty="0"/>
              <a:t>both in terms of </a:t>
            </a:r>
            <a:r>
              <a:rPr lang="hu-HU" sz="2400" dirty="0" err="1"/>
              <a:t>good</a:t>
            </a:r>
            <a:r>
              <a:rPr lang="hu-HU" sz="2400" dirty="0"/>
              <a:t> </a:t>
            </a:r>
            <a:r>
              <a:rPr lang="en-US" sz="2400" dirty="0"/>
              <a:t>practices</a:t>
            </a:r>
            <a:r>
              <a:rPr lang="hu-HU" sz="2400" dirty="0"/>
              <a:t> and </a:t>
            </a:r>
            <a:r>
              <a:rPr lang="hu-HU" sz="2400" dirty="0" err="1"/>
              <a:t>policies</a:t>
            </a:r>
            <a:r>
              <a:rPr lang="en-US" sz="2400" dirty="0"/>
              <a:t>, </a:t>
            </a:r>
            <a:r>
              <a:rPr lang="hu-HU" sz="2400" dirty="0" err="1"/>
              <a:t>presented</a:t>
            </a:r>
            <a:r>
              <a:rPr lang="hu-HU" sz="2400" dirty="0"/>
              <a:t> </a:t>
            </a:r>
            <a:r>
              <a:rPr lang="hu-HU" sz="2400" dirty="0" err="1"/>
              <a:t>through</a:t>
            </a:r>
            <a:r>
              <a:rPr lang="en-US" sz="2400" dirty="0"/>
              <a:t> structured </a:t>
            </a:r>
            <a:r>
              <a:rPr lang="en-US" sz="2400" dirty="0" smtClean="0"/>
              <a:t>tools</a:t>
            </a:r>
            <a:r>
              <a:rPr lang="hu-HU" sz="2400" dirty="0" smtClean="0"/>
              <a:t>.</a:t>
            </a:r>
            <a:endParaRPr lang="hu-HU" sz="2400" dirty="0"/>
          </a:p>
        </p:txBody>
      </p:sp>
      <p:pic>
        <p:nvPicPr>
          <p:cNvPr id="12" name="Kép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9198" y="5948695"/>
            <a:ext cx="2339752" cy="909305"/>
          </a:xfrm>
          <a:prstGeom prst="rect">
            <a:avLst/>
          </a:prstGeom>
        </p:spPr>
      </p:pic>
      <p:sp>
        <p:nvSpPr>
          <p:cNvPr id="13" name="Szövegdoboz 5"/>
          <p:cNvSpPr txBox="1"/>
          <p:nvPr/>
        </p:nvSpPr>
        <p:spPr>
          <a:xfrm>
            <a:off x="632079" y="6042392"/>
            <a:ext cx="61171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This project has been funded with the support of the Lifelong Learning </a:t>
            </a:r>
            <a:r>
              <a:rPr lang="en-GB" b="1" dirty="0" smtClean="0"/>
              <a:t>Programme</a:t>
            </a:r>
            <a:r>
              <a:rPr lang="hu-HU" b="1" dirty="0" smtClean="0"/>
              <a:t> (KA3)</a:t>
            </a:r>
            <a:r>
              <a:rPr lang="en-GB" b="1" dirty="0" smtClean="0"/>
              <a:t> </a:t>
            </a:r>
            <a:r>
              <a:rPr lang="en-GB" b="1" dirty="0"/>
              <a:t>of the European </a:t>
            </a:r>
            <a:r>
              <a:rPr lang="en-GB" b="1" dirty="0" smtClean="0"/>
              <a:t>Union</a:t>
            </a:r>
            <a:endParaRPr lang="hu-HU" b="1" dirty="0" smtClean="0"/>
          </a:p>
        </p:txBody>
      </p:sp>
      <p:sp>
        <p:nvSpPr>
          <p:cNvPr id="8" name="Szövegdoboz 7"/>
          <p:cNvSpPr txBox="1"/>
          <p:nvPr/>
        </p:nvSpPr>
        <p:spPr>
          <a:xfrm>
            <a:off x="2771800" y="1268760"/>
            <a:ext cx="39773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3200" b="1" dirty="0" smtClean="0">
                <a:solidFill>
                  <a:srgbClr val="7DAD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AREAS OF ACTIVITIES</a:t>
            </a:r>
            <a:endParaRPr lang="en-GB" sz="3200" b="1" dirty="0">
              <a:solidFill>
                <a:srgbClr val="7DAD2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Szövegdoboz 5"/>
          <p:cNvSpPr txBox="1"/>
          <p:nvPr/>
        </p:nvSpPr>
        <p:spPr>
          <a:xfrm>
            <a:off x="5940152" y="3665842"/>
            <a:ext cx="302433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9728"/>
            <a:r>
              <a:rPr lang="hu-HU" sz="2400" dirty="0"/>
              <a:t>Open </a:t>
            </a:r>
            <a:r>
              <a:rPr lang="hu-HU" sz="2400" dirty="0" err="1"/>
              <a:t>call</a:t>
            </a:r>
            <a:r>
              <a:rPr lang="hu-HU" sz="2400" dirty="0"/>
              <a:t> </a:t>
            </a:r>
            <a:r>
              <a:rPr lang="hu-HU" sz="2400" dirty="0" err="1"/>
              <a:t>for</a:t>
            </a:r>
            <a:r>
              <a:rPr lang="hu-HU" sz="2400" dirty="0"/>
              <a:t> </a:t>
            </a:r>
            <a:r>
              <a:rPr lang="hu-HU" sz="2400" dirty="0" err="1"/>
              <a:t>good</a:t>
            </a:r>
            <a:r>
              <a:rPr lang="hu-HU" sz="2400" dirty="0"/>
              <a:t> </a:t>
            </a:r>
            <a:r>
              <a:rPr lang="hu-HU" sz="2400" dirty="0" err="1"/>
              <a:t>practices</a:t>
            </a:r>
            <a:r>
              <a:rPr lang="hu-HU" sz="2400" dirty="0"/>
              <a:t> and </a:t>
            </a:r>
            <a:r>
              <a:rPr lang="hu-HU" sz="2400" dirty="0" err="1" smtClean="0"/>
              <a:t>policies</a:t>
            </a:r>
            <a:r>
              <a:rPr lang="hu-HU" sz="2400" dirty="0" smtClean="0"/>
              <a:t>. </a:t>
            </a:r>
            <a:endParaRPr lang="hu-HU" sz="2400" dirty="0"/>
          </a:p>
          <a:p>
            <a:pPr marL="109728"/>
            <a:r>
              <a:rPr lang="hu-HU" sz="2400" dirty="0" smtClean="0"/>
              <a:t>Best </a:t>
            </a:r>
            <a:r>
              <a:rPr lang="hu-HU" sz="2400" dirty="0" err="1" smtClean="0"/>
              <a:t>ones</a:t>
            </a:r>
            <a:r>
              <a:rPr lang="hu-HU" sz="2400" dirty="0" smtClean="0"/>
              <a:t> </a:t>
            </a:r>
            <a:r>
              <a:rPr lang="hu-HU" sz="2400" dirty="0" err="1" smtClean="0"/>
              <a:t>will</a:t>
            </a:r>
            <a:r>
              <a:rPr lang="hu-HU" sz="2400" dirty="0" smtClean="0"/>
              <a:t> </a:t>
            </a:r>
            <a:r>
              <a:rPr lang="hu-HU" sz="2400" dirty="0"/>
              <a:t>be </a:t>
            </a:r>
            <a:r>
              <a:rPr lang="hu-HU" sz="2400" b="1" dirty="0" err="1"/>
              <a:t>awarded</a:t>
            </a:r>
            <a:r>
              <a:rPr lang="hu-HU" sz="2400" dirty="0"/>
              <a:t> </a:t>
            </a:r>
            <a:r>
              <a:rPr lang="hu-HU" sz="2400" dirty="0" err="1"/>
              <a:t>tonight</a:t>
            </a:r>
            <a:r>
              <a:rPr lang="hu-HU" sz="2400" dirty="0"/>
              <a:t>!</a:t>
            </a:r>
          </a:p>
        </p:txBody>
      </p:sp>
      <p:pic>
        <p:nvPicPr>
          <p:cNvPr id="11" name="Kép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9591" y="3141661"/>
            <a:ext cx="4992717" cy="2807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034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hu-HU" b="1" dirty="0" err="1" smtClean="0"/>
              <a:t>Unite-IT</a:t>
            </a:r>
            <a:r>
              <a:rPr lang="hu-HU" dirty="0" smtClean="0"/>
              <a:t/>
            </a:r>
            <a:br>
              <a:rPr lang="hu-HU" dirty="0" smtClean="0"/>
            </a:br>
            <a:r>
              <a:rPr lang="en-GB" dirty="0" smtClean="0">
                <a:solidFill>
                  <a:schemeClr val="tx1"/>
                </a:solidFill>
              </a:rPr>
              <a:t> </a:t>
            </a:r>
            <a:r>
              <a:rPr lang="ro-RO" dirty="0" smtClean="0">
                <a:solidFill>
                  <a:schemeClr val="tx1"/>
                </a:solidFill>
              </a:rPr>
              <a:t/>
            </a:r>
            <a:br>
              <a:rPr lang="ro-RO" dirty="0" smtClean="0">
                <a:solidFill>
                  <a:schemeClr val="tx1"/>
                </a:solidFill>
              </a:rPr>
            </a:br>
            <a:r>
              <a:rPr lang="ro-RO" dirty="0"/>
              <a:t/>
            </a:r>
            <a:br>
              <a:rPr lang="ro-RO" dirty="0"/>
            </a:br>
            <a:endParaRPr lang="en-GB" sz="3600" b="1" dirty="0"/>
          </a:p>
        </p:txBody>
      </p:sp>
      <p:sp>
        <p:nvSpPr>
          <p:cNvPr id="5" name="Téglalap 4"/>
          <p:cNvSpPr/>
          <p:nvPr/>
        </p:nvSpPr>
        <p:spPr>
          <a:xfrm>
            <a:off x="0" y="6519446"/>
            <a:ext cx="9144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GB" sz="1600" b="1" dirty="0"/>
          </a:p>
        </p:txBody>
      </p:sp>
      <p:pic>
        <p:nvPicPr>
          <p:cNvPr id="9" name="Kép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9144001" cy="2507227"/>
          </a:xfrm>
          <a:prstGeom prst="rect">
            <a:avLst/>
          </a:prstGeom>
        </p:spPr>
      </p:pic>
      <p:sp>
        <p:nvSpPr>
          <p:cNvPr id="4" name="Dreptunghi 3"/>
          <p:cNvSpPr/>
          <p:nvPr/>
        </p:nvSpPr>
        <p:spPr>
          <a:xfrm>
            <a:off x="685800" y="2204703"/>
            <a:ext cx="791864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9728"/>
            <a:r>
              <a:rPr lang="en-US" sz="2400" b="1" dirty="0" smtClean="0"/>
              <a:t>Establishing </a:t>
            </a:r>
            <a:r>
              <a:rPr lang="en-US" sz="2400" b="1" dirty="0"/>
              <a:t>working groups </a:t>
            </a:r>
            <a:r>
              <a:rPr lang="en-US" sz="2400" dirty="0"/>
              <a:t>related to digital competence for inclusion</a:t>
            </a:r>
            <a:endParaRPr lang="hu-HU" sz="2400" dirty="0"/>
          </a:p>
          <a:p>
            <a:pPr marL="623888" indent="-269875">
              <a:buFont typeface="Arial" panose="020B0604020202020204" pitchFamily="34" charset="0"/>
              <a:buChar char="•"/>
            </a:pPr>
            <a:r>
              <a:rPr lang="en-GB" sz="2400" b="1" dirty="0">
                <a:solidFill>
                  <a:schemeClr val="accent4">
                    <a:lumMod val="75000"/>
                  </a:schemeClr>
                </a:solidFill>
              </a:rPr>
              <a:t>Education, training, and certification</a:t>
            </a:r>
            <a:endParaRPr lang="hu-HU" sz="2400" b="1" dirty="0">
              <a:solidFill>
                <a:schemeClr val="accent4">
                  <a:lumMod val="75000"/>
                </a:schemeClr>
              </a:solidFill>
            </a:endParaRPr>
          </a:p>
          <a:p>
            <a:pPr marL="623888" indent="-269875">
              <a:buFont typeface="Arial" panose="020B0604020202020204" pitchFamily="34" charset="0"/>
              <a:buChar char="•"/>
            </a:pPr>
            <a:r>
              <a:rPr lang="en-GB" sz="2400" b="1" dirty="0">
                <a:solidFill>
                  <a:srgbClr val="00B050"/>
                </a:solidFill>
              </a:rPr>
              <a:t>Vulnerable groups at risk of exclusion</a:t>
            </a:r>
            <a:endParaRPr lang="hu-HU" sz="2400" b="1" dirty="0">
              <a:solidFill>
                <a:srgbClr val="00B050"/>
              </a:solidFill>
            </a:endParaRPr>
          </a:p>
          <a:p>
            <a:pPr marL="623888" indent="-269875">
              <a:buFont typeface="Arial" panose="020B0604020202020204" pitchFamily="34" charset="0"/>
              <a:buChar char="•"/>
            </a:pPr>
            <a:r>
              <a:rPr lang="en-GB" sz="2400" b="1" dirty="0" smtClean="0">
                <a:solidFill>
                  <a:srgbClr val="C00000"/>
                </a:solidFill>
              </a:rPr>
              <a:t>Youth </a:t>
            </a:r>
            <a:r>
              <a:rPr lang="en-GB" sz="2400" b="1" dirty="0">
                <a:solidFill>
                  <a:srgbClr val="C00000"/>
                </a:solidFill>
              </a:rPr>
              <a:t>employability</a:t>
            </a:r>
            <a:endParaRPr lang="hu-HU" sz="2400" b="1" dirty="0">
              <a:solidFill>
                <a:srgbClr val="C00000"/>
              </a:solidFill>
            </a:endParaRPr>
          </a:p>
          <a:p>
            <a:pPr marL="623888" indent="-269875">
              <a:buFont typeface="Arial" panose="020B0604020202020204" pitchFamily="34" charset="0"/>
              <a:buChar char="•"/>
            </a:pPr>
            <a:r>
              <a:rPr lang="en-GB" sz="2400" b="1" dirty="0" smtClean="0">
                <a:solidFill>
                  <a:schemeClr val="accent6">
                    <a:lumMod val="75000"/>
                  </a:schemeClr>
                </a:solidFill>
              </a:rPr>
              <a:t>Gender </a:t>
            </a:r>
            <a:r>
              <a:rPr lang="en-GB" sz="2400" b="1" dirty="0">
                <a:solidFill>
                  <a:schemeClr val="accent6">
                    <a:lumMod val="75000"/>
                  </a:schemeClr>
                </a:solidFill>
              </a:rPr>
              <a:t>equality</a:t>
            </a:r>
            <a:endParaRPr lang="en-US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2" name="Kép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6723" y="5948695"/>
            <a:ext cx="2339752" cy="909305"/>
          </a:xfrm>
          <a:prstGeom prst="rect">
            <a:avLst/>
          </a:prstGeom>
        </p:spPr>
      </p:pic>
      <p:sp>
        <p:nvSpPr>
          <p:cNvPr id="13" name="Szövegdoboz 5"/>
          <p:cNvSpPr txBox="1"/>
          <p:nvPr/>
        </p:nvSpPr>
        <p:spPr>
          <a:xfrm>
            <a:off x="632079" y="6042392"/>
            <a:ext cx="61171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This project has been funded with the support of the Lifelong Learning </a:t>
            </a:r>
            <a:r>
              <a:rPr lang="en-GB" b="1" dirty="0" smtClean="0"/>
              <a:t>Programme</a:t>
            </a:r>
            <a:r>
              <a:rPr lang="hu-HU" b="1" dirty="0" smtClean="0"/>
              <a:t> (KA3)</a:t>
            </a:r>
            <a:r>
              <a:rPr lang="en-GB" b="1" dirty="0" smtClean="0"/>
              <a:t> </a:t>
            </a:r>
            <a:r>
              <a:rPr lang="en-GB" b="1" dirty="0"/>
              <a:t>of the European </a:t>
            </a:r>
            <a:r>
              <a:rPr lang="en-GB" b="1" dirty="0" smtClean="0"/>
              <a:t>Union</a:t>
            </a:r>
            <a:endParaRPr lang="hu-HU" b="1" dirty="0" smtClean="0"/>
          </a:p>
        </p:txBody>
      </p:sp>
      <p:sp>
        <p:nvSpPr>
          <p:cNvPr id="8" name="Szövegdoboz 7"/>
          <p:cNvSpPr txBox="1"/>
          <p:nvPr/>
        </p:nvSpPr>
        <p:spPr>
          <a:xfrm>
            <a:off x="2771800" y="1268760"/>
            <a:ext cx="39773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3200" b="1" dirty="0" smtClean="0">
                <a:solidFill>
                  <a:srgbClr val="7DAD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AREAS OF ACTIVITIES</a:t>
            </a:r>
            <a:endParaRPr lang="en-GB" sz="3200" b="1" dirty="0">
              <a:solidFill>
                <a:srgbClr val="7DAD2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" name="Kép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03676" y="3854063"/>
            <a:ext cx="3393625" cy="1907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9101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hu-HU" b="1" dirty="0" err="1" smtClean="0"/>
              <a:t>Unite-IT</a:t>
            </a:r>
            <a:r>
              <a:rPr lang="hu-HU" dirty="0" smtClean="0"/>
              <a:t/>
            </a:r>
            <a:br>
              <a:rPr lang="hu-HU" dirty="0" smtClean="0"/>
            </a:br>
            <a:r>
              <a:rPr lang="en-GB" dirty="0" smtClean="0">
                <a:solidFill>
                  <a:schemeClr val="tx1"/>
                </a:solidFill>
              </a:rPr>
              <a:t> </a:t>
            </a:r>
            <a:r>
              <a:rPr lang="ro-RO" dirty="0" smtClean="0">
                <a:solidFill>
                  <a:schemeClr val="tx1"/>
                </a:solidFill>
              </a:rPr>
              <a:t/>
            </a:r>
            <a:br>
              <a:rPr lang="ro-RO" dirty="0" smtClean="0">
                <a:solidFill>
                  <a:schemeClr val="tx1"/>
                </a:solidFill>
              </a:rPr>
            </a:br>
            <a:r>
              <a:rPr lang="ro-RO" dirty="0"/>
              <a:t/>
            </a:r>
            <a:br>
              <a:rPr lang="ro-RO" dirty="0"/>
            </a:br>
            <a:endParaRPr lang="en-GB" sz="3600" b="1" dirty="0"/>
          </a:p>
        </p:txBody>
      </p:sp>
      <p:sp>
        <p:nvSpPr>
          <p:cNvPr id="5" name="Téglalap 4"/>
          <p:cNvSpPr/>
          <p:nvPr/>
        </p:nvSpPr>
        <p:spPr>
          <a:xfrm>
            <a:off x="0" y="6519446"/>
            <a:ext cx="9144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GB" sz="1600" b="1" dirty="0"/>
          </a:p>
        </p:txBody>
      </p:sp>
      <p:pic>
        <p:nvPicPr>
          <p:cNvPr id="9" name="Kép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9144001" cy="2507227"/>
          </a:xfrm>
          <a:prstGeom prst="rect">
            <a:avLst/>
          </a:prstGeom>
        </p:spPr>
      </p:pic>
      <p:sp>
        <p:nvSpPr>
          <p:cNvPr id="4" name="Dreptunghi 3"/>
          <p:cNvSpPr/>
          <p:nvPr/>
        </p:nvSpPr>
        <p:spPr>
          <a:xfrm>
            <a:off x="685800" y="2314556"/>
            <a:ext cx="791864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9728"/>
            <a:r>
              <a:rPr lang="en-US" sz="2400" b="1" dirty="0"/>
              <a:t>Raising </a:t>
            </a:r>
            <a:r>
              <a:rPr lang="en-US" sz="2400" b="1" dirty="0" smtClean="0"/>
              <a:t>awareness </a:t>
            </a:r>
            <a:r>
              <a:rPr lang="en-US" sz="2400" dirty="0" smtClean="0"/>
              <a:t>about the </a:t>
            </a:r>
            <a:r>
              <a:rPr lang="en-US" sz="2400" u="sng" dirty="0" smtClean="0"/>
              <a:t>value of digital competence </a:t>
            </a:r>
            <a:r>
              <a:rPr lang="en-US" sz="2400" dirty="0" smtClean="0"/>
              <a:t>for </a:t>
            </a:r>
            <a:r>
              <a:rPr lang="en-US" sz="2400" dirty="0"/>
              <a:t>inclusion and social cohesion purposes, dealing with </a:t>
            </a:r>
            <a:r>
              <a:rPr lang="en-US" sz="2400" u="sng" dirty="0"/>
              <a:t>policy makers and </a:t>
            </a:r>
            <a:r>
              <a:rPr lang="en-US" sz="2400" u="sng" dirty="0" smtClean="0"/>
              <a:t>stakeholders </a:t>
            </a:r>
            <a:r>
              <a:rPr lang="en-US" sz="2400" dirty="0"/>
              <a:t>at all levels, national and regional authorities, others concerned with the field;</a:t>
            </a:r>
            <a:endParaRPr lang="hu-HU" sz="2400" dirty="0"/>
          </a:p>
          <a:p>
            <a:pPr marL="109728"/>
            <a:endParaRPr lang="hu-HU" sz="2400" b="1" dirty="0" smtClean="0"/>
          </a:p>
          <a:p>
            <a:pPr marL="109728"/>
            <a:r>
              <a:rPr lang="en-US" sz="2400" b="1" dirty="0" smtClean="0"/>
              <a:t>Promoting </a:t>
            </a:r>
            <a:r>
              <a:rPr lang="en-US" sz="2400" b="1" dirty="0"/>
              <a:t>links </a:t>
            </a:r>
            <a:r>
              <a:rPr lang="en-US" sz="2400" dirty="0"/>
              <a:t>and positive synergies at a </a:t>
            </a:r>
            <a:r>
              <a:rPr lang="en-US" sz="2400" u="sng" dirty="0"/>
              <a:t>horizontal level </a:t>
            </a:r>
            <a:r>
              <a:rPr lang="en-US" sz="2400" dirty="0"/>
              <a:t>(between policy makers, </a:t>
            </a:r>
            <a:r>
              <a:rPr lang="en-US" sz="2400" dirty="0" smtClean="0"/>
              <a:t>practitioners</a:t>
            </a:r>
            <a:r>
              <a:rPr lang="hu-HU" sz="2400" dirty="0" smtClean="0"/>
              <a:t>, and</a:t>
            </a:r>
            <a:r>
              <a:rPr lang="en-US" sz="2400" dirty="0" smtClean="0"/>
              <a:t> </a:t>
            </a:r>
            <a:r>
              <a:rPr lang="en-US" sz="2400" dirty="0"/>
              <a:t>stakeholders), and at </a:t>
            </a:r>
            <a:r>
              <a:rPr lang="en-US" sz="2400" u="sng" dirty="0"/>
              <a:t>vertical level </a:t>
            </a:r>
            <a:r>
              <a:rPr lang="en-US" sz="2400" dirty="0"/>
              <a:t>(between policy and practice</a:t>
            </a:r>
            <a:r>
              <a:rPr lang="en-US" sz="2400" dirty="0" smtClean="0"/>
              <a:t>)</a:t>
            </a:r>
            <a:endParaRPr lang="hu-HU" sz="2400" dirty="0"/>
          </a:p>
        </p:txBody>
      </p:sp>
      <p:pic>
        <p:nvPicPr>
          <p:cNvPr id="12" name="Kép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6" y="5910904"/>
            <a:ext cx="2339752" cy="909305"/>
          </a:xfrm>
          <a:prstGeom prst="rect">
            <a:avLst/>
          </a:prstGeom>
        </p:spPr>
      </p:pic>
      <p:sp>
        <p:nvSpPr>
          <p:cNvPr id="13" name="Szövegdoboz 5"/>
          <p:cNvSpPr txBox="1"/>
          <p:nvPr/>
        </p:nvSpPr>
        <p:spPr>
          <a:xfrm>
            <a:off x="632079" y="6042392"/>
            <a:ext cx="61171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This project has been funded with the support of the Lifelong Learning </a:t>
            </a:r>
            <a:r>
              <a:rPr lang="en-GB" b="1" dirty="0" smtClean="0"/>
              <a:t>Programme</a:t>
            </a:r>
            <a:r>
              <a:rPr lang="hu-HU" b="1" dirty="0" smtClean="0"/>
              <a:t> (KA3)</a:t>
            </a:r>
            <a:r>
              <a:rPr lang="en-GB" b="1" dirty="0" smtClean="0"/>
              <a:t> </a:t>
            </a:r>
            <a:r>
              <a:rPr lang="en-GB" b="1" dirty="0"/>
              <a:t>of the European </a:t>
            </a:r>
            <a:r>
              <a:rPr lang="en-GB" b="1" dirty="0" smtClean="0"/>
              <a:t>Union</a:t>
            </a:r>
            <a:endParaRPr lang="hu-HU" b="1" dirty="0" smtClean="0"/>
          </a:p>
        </p:txBody>
      </p:sp>
      <p:sp>
        <p:nvSpPr>
          <p:cNvPr id="8" name="Szövegdoboz 7"/>
          <p:cNvSpPr txBox="1"/>
          <p:nvPr/>
        </p:nvSpPr>
        <p:spPr>
          <a:xfrm>
            <a:off x="2771800" y="1268760"/>
            <a:ext cx="39773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3200" b="1" dirty="0" smtClean="0">
                <a:solidFill>
                  <a:srgbClr val="7DAD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AREAS OF ACTIVITIES</a:t>
            </a:r>
            <a:endParaRPr lang="en-GB" sz="3200" b="1" dirty="0">
              <a:solidFill>
                <a:srgbClr val="7DAD2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34762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hu-HU" b="1" dirty="0" err="1" smtClean="0"/>
              <a:t>Unite-IT</a:t>
            </a:r>
            <a:r>
              <a:rPr lang="hu-HU" dirty="0" smtClean="0"/>
              <a:t/>
            </a:r>
            <a:br>
              <a:rPr lang="hu-HU" dirty="0" smtClean="0"/>
            </a:br>
            <a:r>
              <a:rPr lang="en-GB" dirty="0" smtClean="0">
                <a:solidFill>
                  <a:schemeClr val="tx1"/>
                </a:solidFill>
              </a:rPr>
              <a:t> </a:t>
            </a:r>
            <a:r>
              <a:rPr lang="ro-RO" dirty="0" smtClean="0">
                <a:solidFill>
                  <a:schemeClr val="tx1"/>
                </a:solidFill>
              </a:rPr>
              <a:t/>
            </a:r>
            <a:br>
              <a:rPr lang="ro-RO" dirty="0" smtClean="0">
                <a:solidFill>
                  <a:schemeClr val="tx1"/>
                </a:solidFill>
              </a:rPr>
            </a:br>
            <a:r>
              <a:rPr lang="ro-RO" dirty="0"/>
              <a:t/>
            </a:r>
            <a:br>
              <a:rPr lang="ro-RO" dirty="0"/>
            </a:br>
            <a:endParaRPr lang="en-GB" sz="3600" b="1" dirty="0"/>
          </a:p>
        </p:txBody>
      </p:sp>
      <p:sp>
        <p:nvSpPr>
          <p:cNvPr id="5" name="Téglalap 4"/>
          <p:cNvSpPr/>
          <p:nvPr/>
        </p:nvSpPr>
        <p:spPr>
          <a:xfrm>
            <a:off x="0" y="6519446"/>
            <a:ext cx="9144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GB" sz="1600" b="1" dirty="0"/>
          </a:p>
        </p:txBody>
      </p:sp>
      <p:pic>
        <p:nvPicPr>
          <p:cNvPr id="9" name="Kép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9144001" cy="2507227"/>
          </a:xfrm>
          <a:prstGeom prst="rect">
            <a:avLst/>
          </a:prstGeom>
        </p:spPr>
      </p:pic>
      <p:sp>
        <p:nvSpPr>
          <p:cNvPr id="4" name="Dreptunghi 3"/>
          <p:cNvSpPr/>
          <p:nvPr/>
        </p:nvSpPr>
        <p:spPr>
          <a:xfrm>
            <a:off x="685800" y="2314556"/>
            <a:ext cx="791864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9728"/>
            <a:r>
              <a:rPr lang="en-US" sz="2400" b="1" dirty="0" smtClean="0"/>
              <a:t>Providing </a:t>
            </a:r>
            <a:r>
              <a:rPr lang="en-US" sz="2400" b="1" dirty="0"/>
              <a:t>updated </a:t>
            </a:r>
            <a:r>
              <a:rPr lang="en-US" sz="2400" dirty="0"/>
              <a:t>state-of-the-art reports on yearly </a:t>
            </a:r>
            <a:r>
              <a:rPr lang="en-US" sz="2400" dirty="0" smtClean="0"/>
              <a:t>basis</a:t>
            </a:r>
            <a:r>
              <a:rPr lang="hu-HU" sz="2400" dirty="0" smtClean="0"/>
              <a:t> (</a:t>
            </a:r>
            <a:r>
              <a:rPr lang="hu-HU" sz="2400" dirty="0" err="1" smtClean="0"/>
              <a:t>presented</a:t>
            </a:r>
            <a:r>
              <a:rPr lang="hu-HU" sz="2400" dirty="0" smtClean="0"/>
              <a:t> at </a:t>
            </a:r>
            <a:r>
              <a:rPr lang="hu-HU" sz="2400" dirty="0" err="1" smtClean="0"/>
              <a:t>the</a:t>
            </a:r>
            <a:r>
              <a:rPr lang="hu-HU" sz="2400" dirty="0" smtClean="0"/>
              <a:t> </a:t>
            </a:r>
            <a:r>
              <a:rPr lang="hu-HU" sz="2400" dirty="0" err="1" smtClean="0"/>
              <a:t>yearly</a:t>
            </a:r>
            <a:r>
              <a:rPr lang="hu-HU" sz="2400" dirty="0" smtClean="0"/>
              <a:t> </a:t>
            </a:r>
            <a:r>
              <a:rPr lang="hu-HU" sz="2400" dirty="0" err="1" smtClean="0"/>
              <a:t>conferences</a:t>
            </a:r>
            <a:r>
              <a:rPr lang="hu-HU" sz="2400" dirty="0" smtClean="0"/>
              <a:t>)</a:t>
            </a:r>
            <a:endParaRPr lang="hu-HU" sz="2400" dirty="0"/>
          </a:p>
          <a:p>
            <a:pPr marL="109728"/>
            <a:endParaRPr lang="hu-HU" sz="2400" b="1" dirty="0" smtClean="0"/>
          </a:p>
          <a:p>
            <a:pPr marL="109728"/>
            <a:r>
              <a:rPr lang="en-US" sz="2400" b="1" dirty="0" err="1" smtClean="0"/>
              <a:t>Organising</a:t>
            </a:r>
            <a:r>
              <a:rPr lang="en-US" sz="2400" b="1" dirty="0" smtClean="0"/>
              <a:t> </a:t>
            </a:r>
            <a:r>
              <a:rPr lang="en-US" sz="2400" b="1" dirty="0"/>
              <a:t>a yearly conference</a:t>
            </a:r>
            <a:r>
              <a:rPr lang="hu-HU" sz="2400" b="1" dirty="0"/>
              <a:t>s</a:t>
            </a:r>
            <a:r>
              <a:rPr lang="en-US" sz="2400" dirty="0"/>
              <a:t>, bringing together policy makers, </a:t>
            </a:r>
            <a:r>
              <a:rPr lang="en-US" sz="2400" dirty="0" smtClean="0"/>
              <a:t>stakeholders</a:t>
            </a:r>
            <a:r>
              <a:rPr lang="en-US" sz="2400" dirty="0"/>
              <a:t>, and education and training </a:t>
            </a:r>
            <a:r>
              <a:rPr lang="en-US" sz="2400" dirty="0" err="1" smtClean="0"/>
              <a:t>organisations</a:t>
            </a:r>
            <a:r>
              <a:rPr lang="hu-HU" sz="2400" dirty="0" smtClean="0"/>
              <a:t>:</a:t>
            </a:r>
          </a:p>
          <a:p>
            <a:pPr marL="452628" indent="-342900">
              <a:buFont typeface="Arial" panose="020B0604020202020204" pitchFamily="34" charset="0"/>
              <a:buChar char="•"/>
            </a:pPr>
            <a:r>
              <a:rPr lang="hu-HU" sz="2400" dirty="0" smtClean="0"/>
              <a:t>2013</a:t>
            </a:r>
            <a:r>
              <a:rPr lang="hu-HU" sz="2400" dirty="0"/>
              <a:t>: </a:t>
            </a:r>
            <a:r>
              <a:rPr lang="hu-HU" sz="2400" dirty="0" err="1" smtClean="0"/>
              <a:t>Malta</a:t>
            </a:r>
            <a:endParaRPr lang="hu-HU" sz="2400" dirty="0" smtClean="0"/>
          </a:p>
          <a:p>
            <a:pPr marL="452628" indent="-342900">
              <a:buFont typeface="Arial" panose="020B0604020202020204" pitchFamily="34" charset="0"/>
              <a:buChar char="•"/>
            </a:pPr>
            <a:r>
              <a:rPr lang="hu-HU" sz="2400" b="1" dirty="0" smtClean="0">
                <a:solidFill>
                  <a:schemeClr val="accent2">
                    <a:lumMod val="75000"/>
                  </a:schemeClr>
                </a:solidFill>
              </a:rPr>
              <a:t>2014</a:t>
            </a:r>
            <a:r>
              <a:rPr lang="hu-HU" sz="2400" b="1" dirty="0">
                <a:solidFill>
                  <a:schemeClr val="accent2">
                    <a:lumMod val="75000"/>
                  </a:schemeClr>
                </a:solidFill>
              </a:rPr>
              <a:t>: </a:t>
            </a:r>
            <a:r>
              <a:rPr lang="hu-HU" sz="2400" b="1" dirty="0" err="1" smtClean="0">
                <a:solidFill>
                  <a:schemeClr val="accent2">
                    <a:lumMod val="75000"/>
                  </a:schemeClr>
                </a:solidFill>
              </a:rPr>
              <a:t>Zagreb</a:t>
            </a:r>
            <a:endParaRPr lang="hu-HU" sz="24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452628" indent="-342900">
              <a:buFont typeface="Arial" panose="020B0604020202020204" pitchFamily="34" charset="0"/>
              <a:buChar char="•"/>
            </a:pPr>
            <a:r>
              <a:rPr lang="hu-HU" sz="2400" dirty="0" smtClean="0"/>
              <a:t>2015</a:t>
            </a:r>
            <a:r>
              <a:rPr lang="hu-HU" sz="2400" dirty="0"/>
              <a:t>: </a:t>
            </a:r>
            <a:r>
              <a:rPr lang="hu-HU" sz="2400" dirty="0" err="1" smtClean="0"/>
              <a:t>Belgrade</a:t>
            </a:r>
            <a:r>
              <a:rPr lang="hu-HU" sz="2400" dirty="0" smtClean="0"/>
              <a:t> – </a:t>
            </a:r>
            <a:r>
              <a:rPr lang="hu-HU" sz="2400" b="1" dirty="0" err="1" smtClean="0"/>
              <a:t>we</a:t>
            </a:r>
            <a:r>
              <a:rPr lang="hu-HU" sz="2400" b="1" dirty="0" smtClean="0"/>
              <a:t> </a:t>
            </a:r>
            <a:r>
              <a:rPr lang="hu-HU" sz="2400" b="1" dirty="0" err="1" smtClean="0"/>
              <a:t>invite</a:t>
            </a:r>
            <a:r>
              <a:rPr lang="hu-HU" sz="2400" b="1" dirty="0" smtClean="0"/>
              <a:t> </a:t>
            </a:r>
            <a:r>
              <a:rPr lang="hu-HU" sz="2400" b="1" dirty="0" err="1" smtClean="0"/>
              <a:t>you</a:t>
            </a:r>
            <a:r>
              <a:rPr lang="hu-HU" sz="2400" b="1" dirty="0" smtClean="0"/>
              <a:t> </a:t>
            </a:r>
            <a:r>
              <a:rPr lang="hu-HU" sz="2400" b="1" dirty="0" err="1" smtClean="0"/>
              <a:t>to</a:t>
            </a:r>
            <a:r>
              <a:rPr lang="hu-HU" sz="2400" b="1" dirty="0" smtClean="0"/>
              <a:t> </a:t>
            </a:r>
            <a:r>
              <a:rPr lang="hu-HU" sz="2400" b="1" dirty="0" err="1" smtClean="0"/>
              <a:t>join</a:t>
            </a:r>
            <a:r>
              <a:rPr lang="hu-HU" sz="2400" b="1" dirty="0" smtClean="0"/>
              <a:t> </a:t>
            </a:r>
            <a:r>
              <a:rPr lang="hu-HU" sz="2400" b="1" dirty="0" err="1" smtClean="0"/>
              <a:t>us</a:t>
            </a:r>
            <a:r>
              <a:rPr lang="hu-HU" sz="2400" b="1" dirty="0" smtClean="0"/>
              <a:t> again!</a:t>
            </a:r>
            <a:endParaRPr lang="en-US" sz="2400" b="1" dirty="0"/>
          </a:p>
        </p:txBody>
      </p:sp>
      <p:pic>
        <p:nvPicPr>
          <p:cNvPr id="12" name="Kép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1495" y="5948695"/>
            <a:ext cx="2339752" cy="909305"/>
          </a:xfrm>
          <a:prstGeom prst="rect">
            <a:avLst/>
          </a:prstGeom>
        </p:spPr>
      </p:pic>
      <p:sp>
        <p:nvSpPr>
          <p:cNvPr id="13" name="Szövegdoboz 5"/>
          <p:cNvSpPr txBox="1"/>
          <p:nvPr/>
        </p:nvSpPr>
        <p:spPr>
          <a:xfrm>
            <a:off x="632079" y="6042392"/>
            <a:ext cx="61171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This project has been funded with the support of the Lifelong Learning </a:t>
            </a:r>
            <a:r>
              <a:rPr lang="en-GB" b="1" dirty="0" smtClean="0"/>
              <a:t>Programme</a:t>
            </a:r>
            <a:r>
              <a:rPr lang="hu-HU" b="1" dirty="0" smtClean="0"/>
              <a:t> (KA3)</a:t>
            </a:r>
            <a:r>
              <a:rPr lang="en-GB" b="1" dirty="0" smtClean="0"/>
              <a:t> </a:t>
            </a:r>
            <a:r>
              <a:rPr lang="en-GB" b="1" dirty="0"/>
              <a:t>of the European </a:t>
            </a:r>
            <a:r>
              <a:rPr lang="en-GB" b="1" dirty="0" smtClean="0"/>
              <a:t>Union</a:t>
            </a:r>
            <a:endParaRPr lang="hu-HU" b="1" dirty="0" smtClean="0"/>
          </a:p>
        </p:txBody>
      </p:sp>
      <p:sp>
        <p:nvSpPr>
          <p:cNvPr id="8" name="Szövegdoboz 7"/>
          <p:cNvSpPr txBox="1"/>
          <p:nvPr/>
        </p:nvSpPr>
        <p:spPr>
          <a:xfrm>
            <a:off x="2771800" y="1268760"/>
            <a:ext cx="39773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3200" b="1" dirty="0" smtClean="0">
                <a:solidFill>
                  <a:srgbClr val="7DAD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AREAS OF ACTIVITIES</a:t>
            </a:r>
            <a:endParaRPr lang="en-GB" sz="3200" b="1" dirty="0">
              <a:solidFill>
                <a:srgbClr val="7DAD2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60444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1175</TotalTime>
  <Words>571</Words>
  <Application>Microsoft Office PowerPoint</Application>
  <PresentationFormat>Diavetítés a képernyőre (4:3 oldalarány)</PresentationFormat>
  <Paragraphs>78</Paragraphs>
  <Slides>9</Slides>
  <Notes>9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2</vt:i4>
      </vt:variant>
      <vt:variant>
        <vt:lpstr>Téma</vt:lpstr>
      </vt:variant>
      <vt:variant>
        <vt:i4>1</vt:i4>
      </vt:variant>
      <vt:variant>
        <vt:lpstr>Diacímek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Office-téma</vt:lpstr>
      <vt:lpstr>Uniting Europe through digital empowerment</vt:lpstr>
      <vt:lpstr>PowerPoint bemutató</vt:lpstr>
      <vt:lpstr>Unite-IT    </vt:lpstr>
      <vt:lpstr>Unite-IT    </vt:lpstr>
      <vt:lpstr>Unite-IT    </vt:lpstr>
      <vt:lpstr>Unite-IT    </vt:lpstr>
      <vt:lpstr>Unite-IT    </vt:lpstr>
      <vt:lpstr>Unite-IT    </vt:lpstr>
      <vt:lpstr>Unite-IT   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Unite-IT  Uniting Europe through digital empowerment</dc:title>
  <dc:creator>Pape</dc:creator>
  <cp:lastModifiedBy>Pálvölgyi Péter</cp:lastModifiedBy>
  <cp:revision>34</cp:revision>
  <dcterms:created xsi:type="dcterms:W3CDTF">2012-11-14T22:03:28Z</dcterms:created>
  <dcterms:modified xsi:type="dcterms:W3CDTF">2014-09-24T10:54:02Z</dcterms:modified>
</cp:coreProperties>
</file>