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90" r:id="rId3"/>
    <p:sldId id="279" r:id="rId4"/>
    <p:sldId id="289" r:id="rId5"/>
    <p:sldId id="284" r:id="rId6"/>
    <p:sldId id="282" r:id="rId7"/>
    <p:sldId id="283" r:id="rId8"/>
    <p:sldId id="291" r:id="rId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84205" autoAdjust="0"/>
  </p:normalViewPr>
  <p:slideViewPr>
    <p:cSldViewPr>
      <p:cViewPr>
        <p:scale>
          <a:sx n="70" d="100"/>
          <a:sy n="70" d="100"/>
        </p:scale>
        <p:origin x="-157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EC811-7822-4FE5-8FFD-81A4ADE0F39A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E8844-B357-4986-9084-3A202A71EF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015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te-it.e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te-it.e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api.ning.com/files/JYC2mJd5NlF5eEdEO3JNX1TRQgRzs4SRSroEiKRkR1ObhPVPTuNM31u5ow9eOg8kbOPzVqj5v0SB*zjPQdfTBG8MRW3UBs09/IMG_7806.JPG" TargetMode="External"/><Relationship Id="rId3" Type="http://schemas.openxmlformats.org/officeDocument/2006/relationships/hyperlink" Target="http://www.unite-it.eu/" TargetMode="Externa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api.ning.com/files/JYC2mJd5NlF3fAbQqWQvQe96oWOPGcig7BIXIyvTn0fLRGpsyBNrT1cP3cbYZ-SkqlpxQ53R9R6PW4UbIbk-OpHLC0s8o*CQ/IMG_8161.JPG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1.jpeg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err="1" smtClean="0"/>
              <a:t>Unite-IT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ro-RO" dirty="0" smtClean="0">
                <a:solidFill>
                  <a:schemeClr val="tx1"/>
                </a:solidFill>
              </a:rPr>
              <a:t/>
            </a:r>
            <a:br>
              <a:rPr lang="ro-RO" dirty="0" smtClean="0">
                <a:solidFill>
                  <a:schemeClr val="tx1"/>
                </a:solidFill>
              </a:rPr>
            </a:br>
            <a:r>
              <a:rPr lang="ro-RO" dirty="0"/>
              <a:t/>
            </a:r>
            <a:br>
              <a:rPr lang="ro-RO" dirty="0"/>
            </a:b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10" name="Szövegdoboz 5"/>
          <p:cNvSpPr txBox="1"/>
          <p:nvPr/>
        </p:nvSpPr>
        <p:spPr>
          <a:xfrm>
            <a:off x="6518" y="6029222"/>
            <a:ext cx="6784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This project has been funded with the support of the Lifelong Learning Programme of the European Union</a:t>
            </a:r>
          </a:p>
        </p:txBody>
      </p:sp>
      <p:pic>
        <p:nvPicPr>
          <p:cNvPr id="11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763225"/>
            <a:ext cx="2339752" cy="909305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03161" y="840772"/>
            <a:ext cx="6176555" cy="3420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696" tIns="17457" rIns="12696" bIns="17457" numCol="1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ro-RO" altLang="ro-RO" sz="14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o-RO" altLang="ro-R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</a:t>
            </a:r>
            <a:r>
              <a:rPr lang="ro-RO" altLang="ro-RO" sz="2000" dirty="0">
                <a:solidFill>
                  <a:srgbClr val="2B9B2D"/>
                </a:solidFill>
                <a:latin typeface="Rockwell" pitchFamily="18" charset="0"/>
                <a:cs typeface="Arial" pitchFamily="34" charset="0"/>
              </a:rPr>
              <a:t>WELCOME TO </a:t>
            </a:r>
            <a:r>
              <a:rPr lang="ro-RO" altLang="ro-RO" sz="2000" dirty="0" smtClean="0">
                <a:solidFill>
                  <a:srgbClr val="2B9B2D"/>
                </a:solidFill>
                <a:latin typeface="Rockwell" pitchFamily="18" charset="0"/>
                <a:cs typeface="Arial" pitchFamily="34" charset="0"/>
              </a:rPr>
              <a:t>Unite-IT</a:t>
            </a:r>
            <a:r>
              <a:rPr lang="ro-RO" altLang="ro-RO" sz="2000" dirty="0">
                <a:solidFill>
                  <a:srgbClr val="2B9B2D"/>
                </a:solidFill>
                <a:latin typeface="Rockwell" pitchFamily="18" charset="0"/>
                <a:cs typeface="Arial" pitchFamily="34" charset="0"/>
              </a:rPr>
              <a:t>: </a:t>
            </a:r>
            <a:endParaRPr lang="ro-RO" altLang="ro-RO" sz="2000" dirty="0" smtClean="0">
              <a:solidFill>
                <a:srgbClr val="2B9B2D"/>
              </a:solidFill>
              <a:latin typeface="Rockwell" pitchFamily="18" charset="0"/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o-RO" altLang="ro-RO" sz="2000" dirty="0" smtClean="0">
                <a:solidFill>
                  <a:srgbClr val="2B9B2D"/>
                </a:solidFill>
                <a:latin typeface="Rockwell" pitchFamily="18" charset="0"/>
                <a:cs typeface="Arial" pitchFamily="34" charset="0"/>
              </a:rPr>
              <a:t>THE </a:t>
            </a:r>
            <a:r>
              <a:rPr lang="ro-RO" altLang="ro-RO" sz="2000" dirty="0">
                <a:solidFill>
                  <a:srgbClr val="2B9B2D"/>
                </a:solidFill>
                <a:latin typeface="Rockwell" pitchFamily="18" charset="0"/>
                <a:cs typeface="Arial" pitchFamily="34" charset="0"/>
              </a:rPr>
              <a:t>E-INCLUSION NETWORK IN EUROPE</a:t>
            </a:r>
            <a:r>
              <a:rPr lang="ro-RO" altLang="ro-RO" sz="2000" dirty="0" smtClean="0">
                <a:solidFill>
                  <a:srgbClr val="2B9B2D"/>
                </a:solidFill>
                <a:latin typeface="Rockwell" pitchFamily="18" charset="0"/>
                <a:cs typeface="Arial" pitchFamily="34" charset="0"/>
              </a:rPr>
              <a:t>!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o-RO" altLang="ro-RO" sz="2000" dirty="0">
              <a:solidFill>
                <a:srgbClr val="2B9B2D"/>
              </a:solidFill>
              <a:latin typeface="Rockwell" pitchFamily="18" charset="0"/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2B9B2D"/>
                </a:solidFill>
                <a:latin typeface="Rockwell" pitchFamily="18" charset="0"/>
                <a:cs typeface="Arial" pitchFamily="34" charset="0"/>
              </a:rPr>
              <a:t>Digitally empowered Europe Unite-IT Annual Report</a:t>
            </a:r>
            <a:endParaRPr lang="ro-RO" altLang="ro-RO" sz="2000" dirty="0">
              <a:solidFill>
                <a:srgbClr val="2B9B2D"/>
              </a:solidFill>
              <a:latin typeface="Rockwell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ro-R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</a:t>
            </a:r>
          </a:p>
        </p:txBody>
      </p:sp>
      <p:pic>
        <p:nvPicPr>
          <p:cNvPr id="1026" name="Picture 2" descr="http://api.ning.com/files/LAl787uzrCDRO0Ui9haRTxIy5Jh-NYhxeQPXjJ36jVpWvToUAsvTHEpngGs9iJaUdiH0BOVJjCBKzur-3c*u*53szKRBNo5T/globe.png?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85" y="4151968"/>
            <a:ext cx="1584176" cy="161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427984" y="2247230"/>
            <a:ext cx="3384234" cy="334201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ro-RO" dirty="0" smtClean="0">
                <a:solidFill>
                  <a:schemeClr val="tx1"/>
                </a:solidFill>
              </a:rPr>
              <a:t/>
            </a:r>
            <a:br>
              <a:rPr lang="ro-RO" dirty="0" smtClean="0">
                <a:solidFill>
                  <a:schemeClr val="tx1"/>
                </a:solidFill>
              </a:rPr>
            </a:br>
            <a:r>
              <a:rPr lang="ro-RO" sz="28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The Unite-IT 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report</a:t>
            </a:r>
            <a:r>
              <a:rPr lang="ro-RO" sz="28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8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800" dirty="0" err="1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  <a:hlinkClick r:id="rId3"/>
              </a:rPr>
              <a:t>www.unite-it.eu</a:t>
            </a:r>
            <a:r>
              <a:rPr lang="ro-RO" sz="28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dirty="0"/>
              <a:t/>
            </a:r>
            <a:br>
              <a:rPr lang="ro-RO" dirty="0"/>
            </a:b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10" name="Szövegdoboz 5"/>
          <p:cNvSpPr txBox="1"/>
          <p:nvPr/>
        </p:nvSpPr>
        <p:spPr>
          <a:xfrm>
            <a:off x="6518" y="6029222"/>
            <a:ext cx="6784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This project has been funded with the support of the Lifelong Learning Programme of the European Union</a:t>
            </a:r>
          </a:p>
        </p:txBody>
      </p:sp>
      <p:pic>
        <p:nvPicPr>
          <p:cNvPr id="11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763225"/>
            <a:ext cx="2339752" cy="909305"/>
          </a:xfrm>
          <a:prstGeom prst="rect">
            <a:avLst/>
          </a:prstGeom>
        </p:spPr>
      </p:pic>
      <p:pic>
        <p:nvPicPr>
          <p:cNvPr id="8" name="Picture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64620"/>
            <a:ext cx="2376264" cy="30968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w15="http://schemas.microsoft.com/office/word/2012/wordml" xmlns:lc="http://schemas.openxmlformats.org/drawingml/2006/lockedCanvas"/>
            </a:ext>
          </a:extLst>
        </p:spPr>
      </p:pic>
      <p:sp>
        <p:nvSpPr>
          <p:cNvPr id="12" name="Text Box 55"/>
          <p:cNvSpPr txBox="1">
            <a:spLocks noChangeArrowheads="1"/>
          </p:cNvSpPr>
          <p:nvPr/>
        </p:nvSpPr>
        <p:spPr bwMode="auto">
          <a:xfrm>
            <a:off x="1475655" y="4013050"/>
            <a:ext cx="1922903" cy="1301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0" rIns="91440" bIns="0" anchor="t" anchorCtr="0" upright="1">
            <a:noAutofit/>
          </a:bodyPr>
          <a:lstStyle/>
          <a:p>
            <a:pPr marL="359410" indent="90805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810260" algn="l"/>
                <a:tab pos="1079500" algn="l"/>
                <a:tab pos="1620520" algn="l"/>
                <a:tab pos="1980565" algn="l"/>
                <a:tab pos="2430780" algn="l"/>
                <a:tab pos="2519680" algn="l"/>
                <a:tab pos="2879725" algn="l"/>
                <a:tab pos="3239770" algn="l"/>
                <a:tab pos="3599815" algn="l"/>
                <a:tab pos="3959860" algn="l"/>
                <a:tab pos="4319905" algn="l"/>
              </a:tabLst>
            </a:pPr>
            <a:endParaRPr lang="ro-RO" sz="1000" b="1" dirty="0" smtClean="0">
              <a:solidFill>
                <a:srgbClr val="008000"/>
              </a:solidFill>
              <a:effectLst/>
              <a:latin typeface="Georgia"/>
              <a:ea typeface="MS Mincho"/>
              <a:cs typeface="Arial"/>
            </a:endParaRPr>
          </a:p>
          <a:p>
            <a:pPr marL="359410" indent="90805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810260" algn="l"/>
                <a:tab pos="1079500" algn="l"/>
                <a:tab pos="1620520" algn="l"/>
                <a:tab pos="1980565" algn="l"/>
                <a:tab pos="2430780" algn="l"/>
                <a:tab pos="2519680" algn="l"/>
                <a:tab pos="2879725" algn="l"/>
                <a:tab pos="3239770" algn="l"/>
                <a:tab pos="3599815" algn="l"/>
                <a:tab pos="3959860" algn="l"/>
                <a:tab pos="4319905" algn="l"/>
              </a:tabLst>
            </a:pPr>
            <a:r>
              <a:rPr lang="en-US" sz="1000" b="1" dirty="0" smtClean="0">
                <a:solidFill>
                  <a:srgbClr val="008000"/>
                </a:solidFill>
                <a:effectLst/>
                <a:latin typeface="Georgia"/>
                <a:ea typeface="MS Mincho"/>
                <a:cs typeface="Arial"/>
              </a:rPr>
              <a:t>Digitally</a:t>
            </a:r>
            <a:r>
              <a:rPr lang="ro-RO" sz="1000" b="1" dirty="0" smtClean="0">
                <a:solidFill>
                  <a:srgbClr val="008000"/>
                </a:solidFill>
                <a:effectLst/>
                <a:latin typeface="Georgia"/>
                <a:ea typeface="MS Mincho"/>
                <a:cs typeface="Arial"/>
              </a:rPr>
              <a:t> </a:t>
            </a:r>
            <a:r>
              <a:rPr lang="en-US" sz="1000" b="1" dirty="0" smtClean="0">
                <a:solidFill>
                  <a:srgbClr val="008000"/>
                </a:solidFill>
                <a:effectLst/>
                <a:latin typeface="Georgia"/>
                <a:ea typeface="MS Mincho"/>
                <a:cs typeface="Arial"/>
              </a:rPr>
              <a:t>empowered </a:t>
            </a:r>
            <a:endParaRPr lang="ro-RO" sz="1000" b="1" dirty="0" smtClean="0">
              <a:solidFill>
                <a:srgbClr val="008000"/>
              </a:solidFill>
              <a:effectLst/>
              <a:latin typeface="Georgia"/>
              <a:ea typeface="MS Mincho"/>
              <a:cs typeface="Arial"/>
            </a:endParaRPr>
          </a:p>
          <a:p>
            <a:pPr marL="359410" indent="90805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810260" algn="l"/>
                <a:tab pos="1079500" algn="l"/>
                <a:tab pos="1620520" algn="l"/>
                <a:tab pos="1980565" algn="l"/>
                <a:tab pos="2430780" algn="l"/>
                <a:tab pos="2519680" algn="l"/>
                <a:tab pos="2879725" algn="l"/>
                <a:tab pos="3239770" algn="l"/>
                <a:tab pos="3599815" algn="l"/>
                <a:tab pos="3959860" algn="l"/>
                <a:tab pos="4319905" algn="l"/>
              </a:tabLst>
            </a:pPr>
            <a:r>
              <a:rPr lang="en-US" sz="1000" b="1" dirty="0" smtClean="0">
                <a:solidFill>
                  <a:srgbClr val="008000"/>
                </a:solidFill>
                <a:effectLst/>
                <a:latin typeface="Georgia"/>
                <a:ea typeface="MS Mincho"/>
                <a:cs typeface="Arial"/>
              </a:rPr>
              <a:t>Europe</a:t>
            </a:r>
            <a:endParaRPr lang="ro-RO" sz="10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ro-RO" sz="1000" b="1" dirty="0" smtClean="0">
              <a:solidFill>
                <a:srgbClr val="008000"/>
              </a:solidFill>
              <a:effectLst/>
              <a:latin typeface="Georgia"/>
              <a:ea typeface="MS Mincho"/>
              <a:cs typeface="Arial"/>
            </a:endParaRPr>
          </a:p>
          <a:p>
            <a:pPr>
              <a:spcAft>
                <a:spcPts val="0"/>
              </a:spcAft>
            </a:pPr>
            <a:r>
              <a:rPr lang="en-US" sz="1000" b="1" dirty="0">
                <a:solidFill>
                  <a:srgbClr val="008000"/>
                </a:solidFill>
                <a:effectLst/>
                <a:latin typeface="Georgia"/>
                <a:ea typeface="MS Mincho"/>
                <a:cs typeface="Arial"/>
              </a:rPr>
              <a:t> </a:t>
            </a:r>
            <a:r>
              <a:rPr lang="en-US" sz="1000" b="1" dirty="0" smtClean="0">
                <a:solidFill>
                  <a:srgbClr val="008000"/>
                </a:solidFill>
                <a:effectLst/>
                <a:latin typeface="Georgia"/>
                <a:ea typeface="MS Mincho"/>
                <a:cs typeface="Arial"/>
              </a:rPr>
              <a:t>Unite-IT </a:t>
            </a:r>
            <a:endParaRPr lang="ro-RO" sz="1000" b="1" dirty="0">
              <a:solidFill>
                <a:srgbClr val="008000"/>
              </a:solidFill>
              <a:latin typeface="Georgia"/>
              <a:ea typeface="MS Mincho"/>
              <a:cs typeface="Arial"/>
            </a:endParaRPr>
          </a:p>
          <a:p>
            <a:pPr>
              <a:spcAft>
                <a:spcPts val="0"/>
              </a:spcAft>
            </a:pPr>
            <a:r>
              <a:rPr lang="en-US" sz="1000" b="1" dirty="0" smtClean="0">
                <a:solidFill>
                  <a:srgbClr val="008000"/>
                </a:solidFill>
                <a:effectLst/>
                <a:latin typeface="Georgia"/>
                <a:ea typeface="MS Mincho"/>
                <a:cs typeface="Arial"/>
              </a:rPr>
              <a:t>Annual </a:t>
            </a:r>
            <a:r>
              <a:rPr lang="en-US" sz="1000" b="1" dirty="0">
                <a:solidFill>
                  <a:srgbClr val="008000"/>
                </a:solidFill>
                <a:effectLst/>
                <a:latin typeface="Georgia"/>
                <a:ea typeface="MS Mincho"/>
                <a:cs typeface="Arial"/>
              </a:rPr>
              <a:t>Report</a:t>
            </a:r>
            <a:endParaRPr lang="ro-RO" sz="10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1000" b="1" dirty="0">
                <a:solidFill>
                  <a:srgbClr val="008000"/>
                </a:solidFill>
                <a:effectLst/>
                <a:latin typeface="Georgia"/>
                <a:ea typeface="MS Mincho"/>
                <a:cs typeface="Arial"/>
              </a:rPr>
              <a:t> </a:t>
            </a:r>
            <a:endParaRPr lang="ro-RO" sz="1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5626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932040" y="2340867"/>
            <a:ext cx="3384234" cy="334201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ro-RO" dirty="0" smtClean="0">
                <a:solidFill>
                  <a:schemeClr val="tx1"/>
                </a:solidFill>
              </a:rPr>
              <a:t/>
            </a:r>
            <a:br>
              <a:rPr lang="ro-RO" dirty="0" smtClean="0">
                <a:solidFill>
                  <a:schemeClr val="tx1"/>
                </a:solidFill>
              </a:rPr>
            </a:br>
            <a:r>
              <a:rPr lang="ro-RO" sz="28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The Unite-IT portal</a:t>
            </a:r>
            <a:br>
              <a:rPr lang="ro-RO" sz="28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800" dirty="0" err="1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  <a:hlinkClick r:id="rId3"/>
              </a:rPr>
              <a:t>www.unite-it.eu</a:t>
            </a:r>
            <a:r>
              <a:rPr lang="ro-RO" sz="28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dirty="0"/>
              <a:t/>
            </a:r>
            <a:br>
              <a:rPr lang="ro-RO" dirty="0"/>
            </a:b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10" name="Szövegdoboz 5"/>
          <p:cNvSpPr txBox="1"/>
          <p:nvPr/>
        </p:nvSpPr>
        <p:spPr>
          <a:xfrm>
            <a:off x="6518" y="6029222"/>
            <a:ext cx="6784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This project has been funded with the support of the Lifelong Learning Programme of the European Union</a:t>
            </a:r>
          </a:p>
        </p:txBody>
      </p:sp>
      <p:pic>
        <p:nvPicPr>
          <p:cNvPr id="11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763225"/>
            <a:ext cx="2339752" cy="909305"/>
          </a:xfrm>
          <a:prstGeom prst="rect">
            <a:avLst/>
          </a:prstGeom>
        </p:spPr>
      </p:pic>
      <p:pic>
        <p:nvPicPr>
          <p:cNvPr id="2050" name="Picture 2" descr="C:\Users\gabi\Desktop\Fără titlu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56225"/>
            <a:ext cx="3888432" cy="352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20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652120" y="2254634"/>
            <a:ext cx="3384234" cy="334201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ro-RO" dirty="0" smtClean="0">
                <a:solidFill>
                  <a:schemeClr val="tx1"/>
                </a:solidFill>
              </a:rPr>
              <a:t/>
            </a:r>
            <a:br>
              <a:rPr lang="ro-RO" dirty="0" smtClean="0">
                <a:solidFill>
                  <a:schemeClr val="tx1"/>
                </a:solidFill>
              </a:rPr>
            </a:b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Unite-IT </a:t>
            </a:r>
            <a:r>
              <a:rPr lang="ro-RO" sz="28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members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:</a:t>
            </a:r>
            <a:b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en-GB" sz="22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There are currently over 600 digital inclusion practitioners and experts in the </a:t>
            </a:r>
            <a:r>
              <a:rPr lang="en-GB" sz="22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U</a:t>
            </a:r>
            <a:r>
              <a:rPr lang="ro-RO" sz="2200" dirty="0" err="1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nite</a:t>
            </a:r>
            <a:r>
              <a:rPr lang="en-GB" sz="22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-IT </a:t>
            </a:r>
            <a:r>
              <a:rPr lang="en-GB" sz="22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community. Our members represent </a:t>
            </a:r>
            <a:r>
              <a:rPr lang="ro-RO" sz="22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over 50 </a:t>
            </a:r>
            <a:r>
              <a:rPr lang="ro-RO" sz="2200" dirty="0" err="1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countries</a:t>
            </a:r>
            <a:r>
              <a:rPr lang="ro-RO" sz="22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2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dirty="0"/>
              <a:t/>
            </a:r>
            <a:br>
              <a:rPr lang="ro-RO" dirty="0"/>
            </a:b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10" name="Szövegdoboz 5"/>
          <p:cNvSpPr txBox="1"/>
          <p:nvPr/>
        </p:nvSpPr>
        <p:spPr>
          <a:xfrm>
            <a:off x="6518" y="6029222"/>
            <a:ext cx="6784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This project has been funded with the support of the Lifelong Learning Programme of the European Union</a:t>
            </a:r>
          </a:p>
        </p:txBody>
      </p:sp>
      <p:pic>
        <p:nvPicPr>
          <p:cNvPr id="11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763225"/>
            <a:ext cx="2339752" cy="90930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2348880"/>
            <a:ext cx="3871913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31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652120" y="2254634"/>
            <a:ext cx="3384234" cy="334201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ro-RO" dirty="0" smtClean="0">
                <a:solidFill>
                  <a:schemeClr val="tx1"/>
                </a:solidFill>
              </a:rPr>
              <a:t/>
            </a:r>
            <a:br>
              <a:rPr lang="ro-RO" dirty="0" smtClean="0">
                <a:solidFill>
                  <a:schemeClr val="tx1"/>
                </a:solidFill>
              </a:rPr>
            </a:b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Unite-IT 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4 </a:t>
            </a:r>
            <a:r>
              <a:rPr lang="ro-RO" sz="28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working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8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groups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- </a:t>
            </a:r>
            <a:r>
              <a:rPr lang="ro-RO" sz="28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lots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of </a:t>
            </a:r>
            <a:r>
              <a:rPr lang="ro-RO" sz="28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benefits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!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dirty="0"/>
              <a:t/>
            </a:r>
            <a:br>
              <a:rPr lang="ro-RO" dirty="0"/>
            </a:b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10" name="Szövegdoboz 5"/>
          <p:cNvSpPr txBox="1"/>
          <p:nvPr/>
        </p:nvSpPr>
        <p:spPr>
          <a:xfrm>
            <a:off x="6518" y="6029222"/>
            <a:ext cx="6784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This project has been funded with the support of the Lifelong Learning Programme of the European Union</a:t>
            </a:r>
          </a:p>
        </p:txBody>
      </p:sp>
      <p:pic>
        <p:nvPicPr>
          <p:cNvPr id="11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763225"/>
            <a:ext cx="2339752" cy="909305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11" y="3284984"/>
            <a:ext cx="55149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099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427984" y="2247230"/>
            <a:ext cx="3384234" cy="334201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ro-RO" dirty="0" smtClean="0">
                <a:solidFill>
                  <a:schemeClr val="tx1"/>
                </a:solidFill>
              </a:rPr>
              <a:t/>
            </a:r>
            <a:br>
              <a:rPr lang="ro-RO" dirty="0" smtClean="0">
                <a:solidFill>
                  <a:schemeClr val="tx1"/>
                </a:solidFill>
              </a:rPr>
            </a:br>
            <a:r>
              <a:rPr lang="ro-RO" sz="28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The </a:t>
            </a:r>
            <a:r>
              <a:rPr lang="ro-RO" sz="28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Annual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8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conferences</a:t>
            </a:r>
            <a:r>
              <a:rPr lang="ro-RO" sz="28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8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800" dirty="0" err="1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  <a:hlinkClick r:id="rId3"/>
              </a:rPr>
              <a:t>www.unite-it.eu</a:t>
            </a:r>
            <a:r>
              <a:rPr lang="ro-RO" sz="28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Malta 2013</a:t>
            </a:r>
            <a:b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800" b="1" dirty="0" smtClean="0">
                <a:solidFill>
                  <a:srgbClr val="FF0000"/>
                </a:solidFill>
                <a:latin typeface="Rockwell" pitchFamily="18" charset="0"/>
                <a:ea typeface="+mn-ea"/>
                <a:cs typeface="Arial" pitchFamily="34" charset="0"/>
              </a:rPr>
              <a:t>Croatia2014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Serbia 2015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dirty="0"/>
              <a:t/>
            </a:r>
            <a:br>
              <a:rPr lang="ro-RO" dirty="0"/>
            </a:b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10" name="Szövegdoboz 5"/>
          <p:cNvSpPr txBox="1"/>
          <p:nvPr/>
        </p:nvSpPr>
        <p:spPr>
          <a:xfrm>
            <a:off x="6518" y="6029222"/>
            <a:ext cx="6784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This project has been funded with the support of the Lifelong Learning Programme of the European Union</a:t>
            </a:r>
          </a:p>
        </p:txBody>
      </p:sp>
      <p:pic>
        <p:nvPicPr>
          <p:cNvPr id="11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763225"/>
            <a:ext cx="2339752" cy="909305"/>
          </a:xfrm>
          <a:prstGeom prst="rect">
            <a:avLst/>
          </a:prstGeom>
        </p:spPr>
      </p:pic>
      <p:pic>
        <p:nvPicPr>
          <p:cNvPr id="8" name="Imagine 7" descr="http://api.ning.com/files/JYC2mJd5NlF3fAbQqWQvQe96oWOPGcig7BIXIyvTn0fLRGpsyBNrT1cP3cbYZ-SkqlpxQ53R9R6PW4UbIbk-OpHLC0s8o*CQ/IMG_8161.JPG?width=250">
            <a:hlinkClick r:id="rId6" tgtFrame="&quot;_self&quot;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8880"/>
            <a:ext cx="2088232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ine 11" descr="http://api.ning.com/files/JYC2mJd5NlF5eEdEO3JNX1TRQgRzs4SRSroEiKRkR1ObhPVPTuNM31u5ow9eOg8kbOPzVqj5v0SB*zjPQdfTBG8MRW3UBs09/IMG_7806.JPG?width=250">
            <a:hlinkClick r:id="rId8" tgtFrame="&quot;_self&quot;"/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360" y="3789040"/>
            <a:ext cx="2380615" cy="15786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092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788024" y="2262051"/>
            <a:ext cx="3384234" cy="334201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ro-RO" dirty="0" smtClean="0">
                <a:solidFill>
                  <a:schemeClr val="tx1"/>
                </a:solidFill>
              </a:rPr>
              <a:t/>
            </a:r>
            <a:br>
              <a:rPr lang="ro-RO" dirty="0" smtClean="0">
                <a:solidFill>
                  <a:schemeClr val="tx1"/>
                </a:solidFill>
              </a:rPr>
            </a:br>
            <a:r>
              <a:rPr lang="en-GB" sz="28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Best practices and 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en-GB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e-inclusion policies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8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collection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8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and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8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database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0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6 </a:t>
            </a:r>
            <a:r>
              <a:rPr lang="ro-RO" sz="20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e-inclusion</a:t>
            </a:r>
            <a:r>
              <a:rPr lang="ro-RO" sz="20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0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policies</a:t>
            </a:r>
            <a:r>
              <a:rPr lang="ro-RO" sz="20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0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0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76 </a:t>
            </a:r>
            <a:r>
              <a:rPr lang="ro-RO" sz="20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good</a:t>
            </a:r>
            <a:r>
              <a:rPr lang="ro-RO" sz="20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0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practices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10" name="Szövegdoboz 5"/>
          <p:cNvSpPr txBox="1"/>
          <p:nvPr/>
        </p:nvSpPr>
        <p:spPr>
          <a:xfrm>
            <a:off x="6518" y="6029222"/>
            <a:ext cx="6784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This project has been funded with the support of the Lifelong Learning Programme of the European Union</a:t>
            </a:r>
          </a:p>
        </p:txBody>
      </p:sp>
      <p:pic>
        <p:nvPicPr>
          <p:cNvPr id="11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763225"/>
            <a:ext cx="2339752" cy="90930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63" y="2507226"/>
            <a:ext cx="4160437" cy="3499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52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11560" y="1916832"/>
            <a:ext cx="7560698" cy="4301045"/>
          </a:xfrm>
        </p:spPr>
        <p:txBody>
          <a:bodyPr>
            <a:normAutofit fontScale="90000"/>
          </a:bodyPr>
          <a:lstStyle/>
          <a:p>
            <a:pPr algn="l"/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ro-RO" dirty="0" smtClean="0">
                <a:solidFill>
                  <a:schemeClr val="tx1"/>
                </a:solidFill>
              </a:rPr>
              <a:t/>
            </a:r>
            <a:br>
              <a:rPr lang="ro-RO" dirty="0" smtClean="0">
                <a:solidFill>
                  <a:schemeClr val="tx1"/>
                </a:solidFill>
              </a:rPr>
            </a:br>
            <a:r>
              <a:rPr lang="ro-RO" sz="2200" dirty="0" err="1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Y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ou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are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invited</a:t>
            </a:r>
            <a:r>
              <a:rPr lang="ro-RO" sz="22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to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:</a:t>
            </a:r>
            <a:b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-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submit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your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country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e-inclusion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policy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-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submit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best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practices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-</a:t>
            </a:r>
            <a:r>
              <a:rPr lang="ro-RO" sz="2200" dirty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join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200" dirty="0" err="1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w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orking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groups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and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propose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topics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for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exploration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-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make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your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voice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heard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-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influence</a:t>
            </a:r>
            <a:r>
              <a:rPr lang="ro-RO" sz="22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 </a:t>
            </a:r>
            <a:r>
              <a:rPr lang="ro-RO" sz="2200" dirty="0" err="1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>policy</a:t>
            </a: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  <a:t/>
            </a:r>
            <a:br>
              <a:rPr lang="ro-RO" sz="2800" dirty="0" smtClean="0">
                <a:solidFill>
                  <a:srgbClr val="2B9B2D"/>
                </a:solidFill>
                <a:latin typeface="Rockwell" pitchFamily="18" charset="0"/>
                <a:ea typeface="+mn-ea"/>
                <a:cs typeface="Arial" pitchFamily="34" charset="0"/>
              </a:rPr>
            </a:br>
            <a:r>
              <a:rPr lang="ro-RO" dirty="0"/>
              <a:t/>
            </a:r>
            <a:br>
              <a:rPr lang="ro-RO" dirty="0"/>
            </a:b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10" name="Szövegdoboz 5"/>
          <p:cNvSpPr txBox="1"/>
          <p:nvPr/>
        </p:nvSpPr>
        <p:spPr>
          <a:xfrm>
            <a:off x="6518" y="6029222"/>
            <a:ext cx="6784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This project has been funded with the support of the Lifelong Learning Programme of the European Union</a:t>
            </a:r>
          </a:p>
        </p:txBody>
      </p:sp>
      <p:pic>
        <p:nvPicPr>
          <p:cNvPr id="11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763225"/>
            <a:ext cx="2339752" cy="90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1056</TotalTime>
  <Words>148</Words>
  <Application>Microsoft Office PowerPoint</Application>
  <PresentationFormat>Expunere pe ecran (4:3)</PresentationFormat>
  <Paragraphs>36</Paragraphs>
  <Slides>8</Slides>
  <Notes>8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8</vt:i4>
      </vt:variant>
    </vt:vector>
  </HeadingPairs>
  <TitlesOfParts>
    <vt:vector size="9" baseType="lpstr">
      <vt:lpstr>Office-téma</vt:lpstr>
      <vt:lpstr>Unite-IT    </vt:lpstr>
      <vt:lpstr>   The Unite-IT report www.unite-it.eu   </vt:lpstr>
      <vt:lpstr>   The Unite-IT portal www.unite-it.eu   </vt:lpstr>
      <vt:lpstr>   Unite-IT members: There are currently over 600 digital inclusion practitioners and experts in the Unite-IT community. Our members represent over 50 countries  </vt:lpstr>
      <vt:lpstr>   Unite-IT 4 working groups - lots of benefits!  </vt:lpstr>
      <vt:lpstr>   The Annual conferences www.unite-it.eu  Malta 2013 Croatia2014 Serbia 2015  </vt:lpstr>
      <vt:lpstr>   Best practices and  e-inclusion policies collection and database 6 e-inclusion policies 76 good practices  </vt:lpstr>
      <vt:lpstr>   You are invited to:  - submit your country e-inclusion policy - submit best practices - join working groups and propose topics for exploration - make your voice heard - influence policy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Unite-IT  Uniting Europe through digital empowerment</dc:title>
  <dc:creator>Pape</dc:creator>
  <cp:lastModifiedBy>Gabi Barna</cp:lastModifiedBy>
  <cp:revision>39</cp:revision>
  <dcterms:created xsi:type="dcterms:W3CDTF">2012-11-14T22:03:28Z</dcterms:created>
  <dcterms:modified xsi:type="dcterms:W3CDTF">2014-09-24T09:05:28Z</dcterms:modified>
</cp:coreProperties>
</file>