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3" r:id="rId3"/>
    <p:sldId id="272" r:id="rId4"/>
    <p:sldId id="282" r:id="rId5"/>
    <p:sldId id="284" r:id="rId6"/>
    <p:sldId id="287" r:id="rId7"/>
    <p:sldId id="274" r:id="rId8"/>
    <p:sldId id="277" r:id="rId9"/>
    <p:sldId id="278" r:id="rId10"/>
    <p:sldId id="275" r:id="rId11"/>
    <p:sldId id="276" r:id="rId12"/>
    <p:sldId id="281" r:id="rId13"/>
    <p:sldId id="279" r:id="rId14"/>
    <p:sldId id="260" r:id="rId15"/>
    <p:sldId id="280" r:id="rId16"/>
    <p:sldId id="286" r:id="rId17"/>
    <p:sldId id="263" r:id="rId18"/>
    <p:sldId id="288" r:id="rId19"/>
    <p:sldId id="285" r:id="rId20"/>
    <p:sldId id="289" r:id="rId21"/>
    <p:sldId id="26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4" d="100"/>
          <a:sy n="74" d="100"/>
        </p:scale>
        <p:origin x="-54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9/26/2014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9/26/2014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9/26/2014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9/26/2014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9/26/2014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9/26/2014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9/26/2014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tma.telecentre-europe.org/" TargetMode="External"/><Relationship Id="rId2" Type="http://schemas.openxmlformats.org/officeDocument/2006/relationships/hyperlink" Target="mailto:paguilera@fundacionesplai.org"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07067" y="1117901"/>
            <a:ext cx="7766936" cy="1646302"/>
          </a:xfrm>
        </p:spPr>
        <p:txBody>
          <a:bodyPr/>
          <a:lstStyle/>
          <a:p>
            <a:r>
              <a:rPr lang="es-ES" sz="3600" dirty="0" smtClean="0"/>
              <a:t>TMA –</a:t>
            </a:r>
            <a:r>
              <a:rPr lang="es-ES" sz="3600" dirty="0" err="1" smtClean="0"/>
              <a:t>Spanish</a:t>
            </a:r>
            <a:r>
              <a:rPr lang="es-ES" sz="3600" dirty="0" smtClean="0"/>
              <a:t> </a:t>
            </a:r>
            <a:r>
              <a:rPr lang="es-ES" sz="3600" dirty="0" err="1" smtClean="0"/>
              <a:t>Pilot</a:t>
            </a:r>
            <a:r>
              <a:rPr lang="es-ES" sz="3600" dirty="0" smtClean="0"/>
              <a:t> (Fundación </a:t>
            </a:r>
            <a:r>
              <a:rPr lang="es-ES" sz="3600" dirty="0" err="1" smtClean="0"/>
              <a:t>Esplai</a:t>
            </a:r>
            <a:r>
              <a:rPr lang="es-ES" sz="3600" dirty="0" smtClean="0"/>
              <a:t> and </a:t>
            </a:r>
            <a:r>
              <a:rPr lang="es-ES" sz="3600" dirty="0" err="1" smtClean="0"/>
              <a:t>Oviedo’s</a:t>
            </a:r>
            <a:r>
              <a:rPr lang="es-ES" sz="3600" dirty="0" smtClean="0"/>
              <a:t> </a:t>
            </a:r>
            <a:r>
              <a:rPr lang="es-ES" sz="3600" dirty="0" err="1" smtClean="0"/>
              <a:t>Telecentre</a:t>
            </a:r>
            <a:r>
              <a:rPr lang="es-ES" sz="3600" dirty="0" smtClean="0"/>
              <a:t>).</a:t>
            </a:r>
            <a:endParaRPr lang="es-ES" sz="3600" dirty="0"/>
          </a:p>
        </p:txBody>
      </p:sp>
      <p:sp>
        <p:nvSpPr>
          <p:cNvPr id="3" name="Subtítulo 2"/>
          <p:cNvSpPr>
            <a:spLocks noGrp="1"/>
          </p:cNvSpPr>
          <p:nvPr>
            <p:ph type="subTitle" idx="1"/>
          </p:nvPr>
        </p:nvSpPr>
        <p:spPr>
          <a:xfrm>
            <a:off x="1507067" y="2945673"/>
            <a:ext cx="7766936" cy="1096899"/>
          </a:xfrm>
        </p:spPr>
        <p:txBody>
          <a:bodyPr>
            <a:normAutofit/>
          </a:bodyPr>
          <a:lstStyle/>
          <a:p>
            <a:r>
              <a:rPr lang="en-GB" dirty="0" err="1" smtClean="0"/>
              <a:t>Telecentre</a:t>
            </a:r>
            <a:r>
              <a:rPr lang="en-GB" dirty="0" smtClean="0"/>
              <a:t>-Europe Conference | </a:t>
            </a:r>
            <a:r>
              <a:rPr lang="en-GB" dirty="0" err="1" smtClean="0"/>
              <a:t>eSkills</a:t>
            </a:r>
            <a:r>
              <a:rPr lang="en-GB" dirty="0" smtClean="0"/>
              <a:t> for the 21st century</a:t>
            </a:r>
          </a:p>
          <a:p>
            <a:r>
              <a:rPr lang="en-GB" dirty="0" smtClean="0"/>
              <a:t>Zagreb, September 2014.</a:t>
            </a:r>
            <a:endParaRPr lang="en-GB"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483" y="4491079"/>
            <a:ext cx="4219646" cy="2254143"/>
          </a:xfrm>
          <a:prstGeom prst="rect">
            <a:avLst/>
          </a:prstGeom>
        </p:spPr>
      </p:pic>
    </p:spTree>
    <p:extLst>
      <p:ext uri="{BB962C8B-B14F-4D97-AF65-F5344CB8AC3E}">
        <p14:creationId xmlns:p14="http://schemas.microsoft.com/office/powerpoint/2010/main" val="976249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dirty="0" smtClean="0"/>
              <a:t>Looking for the right </a:t>
            </a:r>
            <a:r>
              <a:rPr lang="en-GB" dirty="0" err="1" smtClean="0"/>
              <a:t>telecentre</a:t>
            </a:r>
            <a:endParaRPr lang="en-GB" dirty="0"/>
          </a:p>
        </p:txBody>
      </p:sp>
      <p:sp>
        <p:nvSpPr>
          <p:cNvPr id="3" name="Marcador de contenido 2"/>
          <p:cNvSpPr>
            <a:spLocks noGrp="1"/>
          </p:cNvSpPr>
          <p:nvPr>
            <p:ph idx="1"/>
          </p:nvPr>
        </p:nvSpPr>
        <p:spPr>
          <a:xfrm>
            <a:off x="928187" y="1812633"/>
            <a:ext cx="3506248" cy="3050682"/>
          </a:xfrm>
        </p:spPr>
        <p:txBody>
          <a:bodyPr>
            <a:noAutofit/>
          </a:bodyPr>
          <a:lstStyle/>
          <a:p>
            <a:pPr marL="0" indent="0">
              <a:buNone/>
            </a:pPr>
            <a:r>
              <a:rPr lang="en-US" sz="2400" dirty="0" smtClean="0"/>
              <a:t>Hello! We are looking for </a:t>
            </a:r>
            <a:r>
              <a:rPr lang="en-US" sz="2400" dirty="0" err="1" smtClean="0"/>
              <a:t>telecentres</a:t>
            </a:r>
            <a:r>
              <a:rPr lang="en-US" sz="2400" dirty="0" smtClean="0"/>
              <a:t> interested on becoming a </a:t>
            </a:r>
            <a:r>
              <a:rPr lang="en-US" sz="2400" dirty="0">
                <a:solidFill>
                  <a:schemeClr val="accent1"/>
                </a:solidFill>
                <a:latin typeface="+mj-lt"/>
                <a:ea typeface="+mj-ea"/>
                <a:cs typeface="+mj-cs"/>
              </a:rPr>
              <a:t>Multimedia Academy</a:t>
            </a:r>
            <a:r>
              <a:rPr lang="en-US" sz="2400" dirty="0" smtClean="0"/>
              <a:t>.</a:t>
            </a:r>
          </a:p>
          <a:p>
            <a:pPr marL="0" indent="0">
              <a:buNone/>
            </a:pPr>
            <a:endParaRPr lang="en-US" sz="2400" dirty="0"/>
          </a:p>
          <a:p>
            <a:pPr marL="0" indent="0">
              <a:buNone/>
            </a:pPr>
            <a:r>
              <a:rPr lang="en-US" sz="2400" dirty="0" smtClean="0"/>
              <a:t>We offer teaching contents and methodology, equipment and support!</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3121" y="2737957"/>
            <a:ext cx="3362195" cy="2418479"/>
          </a:xfrm>
          <a:prstGeom prst="rect">
            <a:avLst/>
          </a:prstGeom>
        </p:spPr>
      </p:pic>
    </p:spTree>
    <p:extLst>
      <p:ext uri="{BB962C8B-B14F-4D97-AF65-F5344CB8AC3E}">
        <p14:creationId xmlns:p14="http://schemas.microsoft.com/office/powerpoint/2010/main" val="1085621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A hard decision: the selection</a:t>
            </a:r>
            <a:endParaRPr lang="en-US" dirty="0"/>
          </a:p>
        </p:txBody>
      </p:sp>
      <p:sp>
        <p:nvSpPr>
          <p:cNvPr id="5" name="Marcador de contenido 2"/>
          <p:cNvSpPr txBox="1">
            <a:spLocks/>
          </p:cNvSpPr>
          <p:nvPr/>
        </p:nvSpPr>
        <p:spPr>
          <a:xfrm>
            <a:off x="677334" y="1600890"/>
            <a:ext cx="8596668" cy="388077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800" dirty="0" smtClean="0"/>
              <a:t>We received </a:t>
            </a:r>
            <a:r>
              <a:rPr lang="en-US" sz="2800" dirty="0" smtClean="0">
                <a:solidFill>
                  <a:srgbClr val="92D050"/>
                </a:solidFill>
              </a:rPr>
              <a:t>7 candidates </a:t>
            </a:r>
            <a:r>
              <a:rPr lang="en-US" sz="2800" dirty="0" smtClean="0"/>
              <a:t>proposals and we chose </a:t>
            </a:r>
            <a:r>
              <a:rPr lang="en-US" sz="2800" dirty="0" smtClean="0">
                <a:solidFill>
                  <a:srgbClr val="92D050"/>
                </a:solidFill>
              </a:rPr>
              <a:t>Oviedo’s </a:t>
            </a:r>
            <a:r>
              <a:rPr lang="en-US" sz="2800" dirty="0" err="1" smtClean="0">
                <a:solidFill>
                  <a:srgbClr val="92D050"/>
                </a:solidFill>
              </a:rPr>
              <a:t>Telecentre</a:t>
            </a:r>
            <a:r>
              <a:rPr lang="en-US" sz="2800" dirty="0" smtClean="0">
                <a:solidFill>
                  <a:srgbClr val="92D050"/>
                </a:solidFill>
              </a:rPr>
              <a:t> </a:t>
            </a:r>
            <a:r>
              <a:rPr lang="en-US" sz="2800" dirty="0" smtClean="0"/>
              <a:t>because:</a:t>
            </a:r>
          </a:p>
          <a:p>
            <a:pPr marL="0" indent="0">
              <a:buNone/>
            </a:pPr>
            <a:endParaRPr lang="es-ES" sz="2400" dirty="0"/>
          </a:p>
          <a:p>
            <a:r>
              <a:rPr lang="en-US" sz="2800" dirty="0" smtClean="0"/>
              <a:t>They have already collaborated on </a:t>
            </a:r>
            <a:r>
              <a:rPr lang="en-US" sz="2800" dirty="0" err="1" smtClean="0">
                <a:solidFill>
                  <a:srgbClr val="92D050"/>
                </a:solidFill>
              </a:rPr>
              <a:t>beca.MOS</a:t>
            </a:r>
            <a:r>
              <a:rPr lang="en-US" sz="2800" dirty="0" smtClean="0"/>
              <a:t> with a great commitment.</a:t>
            </a:r>
          </a:p>
          <a:p>
            <a:r>
              <a:rPr lang="en-US" sz="2800" dirty="0" smtClean="0">
                <a:solidFill>
                  <a:srgbClr val="92D050"/>
                </a:solidFill>
              </a:rPr>
              <a:t>English</a:t>
            </a:r>
            <a:r>
              <a:rPr lang="en-US" sz="2800" dirty="0" smtClean="0"/>
              <a:t> was not a problem.</a:t>
            </a:r>
          </a:p>
          <a:p>
            <a:r>
              <a:rPr lang="en-US" sz="2800" dirty="0" smtClean="0"/>
              <a:t>They work hard for people’s </a:t>
            </a:r>
            <a:r>
              <a:rPr lang="en-US" sz="2800" dirty="0" smtClean="0">
                <a:solidFill>
                  <a:srgbClr val="92D050"/>
                </a:solidFill>
              </a:rPr>
              <a:t>employability</a:t>
            </a:r>
            <a:r>
              <a:rPr lang="en-US" sz="2800" dirty="0" smtClean="0"/>
              <a:t> and they were interested on developing </a:t>
            </a:r>
            <a:r>
              <a:rPr lang="en-US" sz="2800" dirty="0" smtClean="0">
                <a:solidFill>
                  <a:srgbClr val="92D050"/>
                </a:solidFill>
              </a:rPr>
              <a:t>video curriculum</a:t>
            </a:r>
            <a:r>
              <a:rPr lang="en-US" sz="2800" dirty="0" smtClean="0"/>
              <a:t> creation skills.</a:t>
            </a:r>
          </a:p>
        </p:txBody>
      </p:sp>
    </p:spTree>
    <p:extLst>
      <p:ext uri="{BB962C8B-B14F-4D97-AF65-F5344CB8AC3E}">
        <p14:creationId xmlns:p14="http://schemas.microsoft.com/office/powerpoint/2010/main" val="364576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A hard decision: the selection</a:t>
            </a:r>
            <a:endParaRPr lang="en-US" dirty="0"/>
          </a:p>
        </p:txBody>
      </p:sp>
      <p:sp>
        <p:nvSpPr>
          <p:cNvPr id="5" name="Marcador de contenido 2"/>
          <p:cNvSpPr txBox="1">
            <a:spLocks/>
          </p:cNvSpPr>
          <p:nvPr/>
        </p:nvSpPr>
        <p:spPr>
          <a:xfrm>
            <a:off x="677334" y="1930400"/>
            <a:ext cx="8596668" cy="388077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3200" dirty="0" smtClean="0"/>
              <a:t>They have great </a:t>
            </a:r>
            <a:r>
              <a:rPr lang="en-US" sz="3200" dirty="0" smtClean="0">
                <a:solidFill>
                  <a:srgbClr val="92D050"/>
                </a:solidFill>
              </a:rPr>
              <a:t>facilities</a:t>
            </a:r>
            <a:r>
              <a:rPr lang="en-US" sz="3200" dirty="0" smtClean="0"/>
              <a:t>.</a:t>
            </a:r>
          </a:p>
          <a:p>
            <a:r>
              <a:rPr lang="en-US" sz="3200" dirty="0" smtClean="0"/>
              <a:t>Previous experience on </a:t>
            </a:r>
            <a:r>
              <a:rPr lang="en-US" sz="3200" dirty="0" smtClean="0">
                <a:solidFill>
                  <a:srgbClr val="92D050"/>
                </a:solidFill>
              </a:rPr>
              <a:t>multimedia</a:t>
            </a:r>
            <a:r>
              <a:rPr lang="en-US" sz="3200" dirty="0" smtClean="0"/>
              <a:t> training and </a:t>
            </a:r>
            <a:r>
              <a:rPr lang="en-US" sz="3200" dirty="0" smtClean="0">
                <a:solidFill>
                  <a:srgbClr val="92D050"/>
                </a:solidFill>
              </a:rPr>
              <a:t>European</a:t>
            </a:r>
            <a:r>
              <a:rPr lang="en-US" sz="3200" dirty="0" smtClean="0"/>
              <a:t> programs.</a:t>
            </a:r>
          </a:p>
          <a:p>
            <a:r>
              <a:rPr lang="en-US" sz="3200" dirty="0" smtClean="0"/>
              <a:t>Experienced </a:t>
            </a:r>
            <a:r>
              <a:rPr lang="en-US" sz="3200" dirty="0" smtClean="0">
                <a:solidFill>
                  <a:srgbClr val="92D050"/>
                </a:solidFill>
              </a:rPr>
              <a:t>teachers</a:t>
            </a:r>
            <a:r>
              <a:rPr lang="en-US" sz="3200" dirty="0" smtClean="0"/>
              <a:t> with all kind of users.</a:t>
            </a:r>
          </a:p>
          <a:p>
            <a:r>
              <a:rPr lang="en-US" sz="3200" dirty="0" smtClean="0"/>
              <a:t>And…</a:t>
            </a:r>
            <a:endParaRPr lang="es-ES" sz="3200" dirty="0"/>
          </a:p>
        </p:txBody>
      </p:sp>
    </p:spTree>
    <p:extLst>
      <p:ext uri="{BB962C8B-B14F-4D97-AF65-F5344CB8AC3E}">
        <p14:creationId xmlns:p14="http://schemas.microsoft.com/office/powerpoint/2010/main" val="2665647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GB" dirty="0" smtClean="0"/>
              <a:t>Dissemination</a:t>
            </a:r>
            <a:r>
              <a:rPr lang="es-ES" dirty="0" smtClean="0"/>
              <a:t> </a:t>
            </a:r>
            <a:r>
              <a:rPr lang="en-US" dirty="0"/>
              <a:t>of training offer on Oviedo using city council resources:</a:t>
            </a:r>
            <a:br>
              <a:rPr lang="en-US" dirty="0"/>
            </a:br>
            <a:endParaRPr lang="es-ES" dirty="0"/>
          </a:p>
        </p:txBody>
      </p:sp>
      <p:sp>
        <p:nvSpPr>
          <p:cNvPr id="3" name="Marcador de contenido 2"/>
          <p:cNvSpPr>
            <a:spLocks noGrp="1"/>
          </p:cNvSpPr>
          <p:nvPr>
            <p:ph idx="1"/>
          </p:nvPr>
        </p:nvSpPr>
        <p:spPr>
          <a:xfrm>
            <a:off x="677334" y="2122489"/>
            <a:ext cx="8898466" cy="2830511"/>
          </a:xfrm>
        </p:spPr>
        <p:txBody>
          <a:bodyPr>
            <a:noAutofit/>
          </a:bodyPr>
          <a:lstStyle/>
          <a:p>
            <a:r>
              <a:rPr lang="en-US" sz="3000" dirty="0" smtClean="0">
                <a:solidFill>
                  <a:srgbClr val="92D050"/>
                </a:solidFill>
              </a:rPr>
              <a:t>Posters</a:t>
            </a:r>
            <a:r>
              <a:rPr lang="en-US" sz="3000" dirty="0" smtClean="0"/>
              <a:t> placed on libraries, social centers, educational institutions and </a:t>
            </a:r>
            <a:r>
              <a:rPr lang="en-US" sz="3000" dirty="0" err="1" smtClean="0"/>
              <a:t>telecentres</a:t>
            </a:r>
            <a:r>
              <a:rPr lang="en-US" sz="3000" dirty="0" smtClean="0"/>
              <a:t>.</a:t>
            </a:r>
          </a:p>
          <a:p>
            <a:r>
              <a:rPr lang="en-US" sz="3000" dirty="0" smtClean="0">
                <a:solidFill>
                  <a:srgbClr val="92D050"/>
                </a:solidFill>
              </a:rPr>
              <a:t>Social media </a:t>
            </a:r>
            <a:r>
              <a:rPr lang="en-US" sz="3000" dirty="0" smtClean="0"/>
              <a:t>publications, city council web, Job Search and Entrepreneurship Facebook pages.</a:t>
            </a:r>
          </a:p>
          <a:p>
            <a:r>
              <a:rPr lang="en-US" sz="3000" dirty="0" smtClean="0">
                <a:solidFill>
                  <a:srgbClr val="92D050"/>
                </a:solidFill>
              </a:rPr>
              <a:t>Youth bulletin </a:t>
            </a:r>
            <a:r>
              <a:rPr lang="en-US" sz="3000" dirty="0" smtClean="0"/>
              <a:t>from the Municipal Younger Office.</a:t>
            </a:r>
          </a:p>
          <a:p>
            <a:r>
              <a:rPr lang="en-US" sz="3000" dirty="0" smtClean="0">
                <a:solidFill>
                  <a:srgbClr val="92D050"/>
                </a:solidFill>
              </a:rPr>
              <a:t>Local press</a:t>
            </a:r>
            <a:r>
              <a:rPr lang="en-US" sz="3000" dirty="0" smtClean="0"/>
              <a:t>.</a:t>
            </a:r>
          </a:p>
        </p:txBody>
      </p:sp>
    </p:spTree>
    <p:extLst>
      <p:ext uri="{BB962C8B-B14F-4D97-AF65-F5344CB8AC3E}">
        <p14:creationId xmlns:p14="http://schemas.microsoft.com/office/powerpoint/2010/main" val="2095587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8178" y="215900"/>
            <a:ext cx="4530054" cy="6426200"/>
          </a:xfrm>
          <a:prstGeom prst="rect">
            <a:avLst/>
          </a:prstGeom>
        </p:spPr>
      </p:pic>
    </p:spTree>
    <p:extLst>
      <p:ext uri="{BB962C8B-B14F-4D97-AF65-F5344CB8AC3E}">
        <p14:creationId xmlns:p14="http://schemas.microsoft.com/office/powerpoint/2010/main" val="272078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5220" y="2388272"/>
            <a:ext cx="3873387" cy="29050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ítulo 1"/>
          <p:cNvSpPr>
            <a:spLocks noGrp="1"/>
          </p:cNvSpPr>
          <p:nvPr>
            <p:ph type="title"/>
          </p:nvPr>
        </p:nvSpPr>
        <p:spPr>
          <a:xfrm>
            <a:off x="677334" y="609600"/>
            <a:ext cx="8596668" cy="1320800"/>
          </a:xfrm>
        </p:spPr>
        <p:txBody>
          <a:bodyPr/>
          <a:lstStyle/>
          <a:p>
            <a:r>
              <a:rPr lang="es-ES" dirty="0" smtClean="0"/>
              <a:t>Cabrales </a:t>
            </a:r>
            <a:r>
              <a:rPr lang="es-ES" dirty="0" err="1" smtClean="0"/>
              <a:t>cheese</a:t>
            </a:r>
            <a:r>
              <a:rPr lang="es-ES" dirty="0" smtClean="0"/>
              <a:t> and sidra!</a:t>
            </a:r>
            <a:endParaRPr lang="es-ES" dirty="0"/>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9395" y="1584914"/>
            <a:ext cx="3383819" cy="45117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2804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Oviedo’s</a:t>
            </a:r>
            <a:r>
              <a:rPr lang="es-ES" dirty="0" smtClean="0"/>
              <a:t> </a:t>
            </a:r>
            <a:r>
              <a:rPr lang="es-ES" dirty="0" err="1" smtClean="0"/>
              <a:t>Telecentre</a:t>
            </a:r>
            <a:endParaRPr lang="es-ES" dirty="0"/>
          </a:p>
        </p:txBody>
      </p:sp>
      <p:sp>
        <p:nvSpPr>
          <p:cNvPr id="3" name="Marcador de contenido 2"/>
          <p:cNvSpPr>
            <a:spLocks noGrp="1"/>
          </p:cNvSpPr>
          <p:nvPr>
            <p:ph idx="1"/>
          </p:nvPr>
        </p:nvSpPr>
        <p:spPr>
          <a:xfrm>
            <a:off x="677334" y="4097267"/>
            <a:ext cx="8178800" cy="2544833"/>
          </a:xfrm>
        </p:spPr>
        <p:txBody>
          <a:bodyPr>
            <a:noAutofit/>
          </a:bodyPr>
          <a:lstStyle/>
          <a:p>
            <a:pPr marL="0" indent="0">
              <a:buNone/>
            </a:pPr>
            <a:r>
              <a:rPr lang="en-US" sz="2800" dirty="0" err="1"/>
              <a:t>T</a:t>
            </a:r>
            <a:r>
              <a:rPr lang="en-US" sz="2800" dirty="0" err="1" smtClean="0"/>
              <a:t>elecentre</a:t>
            </a:r>
            <a:r>
              <a:rPr lang="en-US" sz="2800" dirty="0" smtClean="0"/>
              <a:t> is an accessible space for people with disabilities, organized on </a:t>
            </a:r>
            <a:r>
              <a:rPr lang="en-US" altLang="es-ES" sz="2800" dirty="0"/>
              <a:t>reception, job insertion and mediation offices,  workshop area for basic instruction, computer’s classroom and multipurpose space.</a:t>
            </a:r>
          </a:p>
          <a:p>
            <a:pPr marL="0" indent="0">
              <a:buNone/>
            </a:pPr>
            <a:endParaRPr lang="en-US" altLang="es-ES" sz="2800" dirty="0" smtClean="0">
              <a:solidFill>
                <a:schemeClr val="tx1"/>
              </a:solidFill>
              <a:ea typeface="Calibri" panose="020F0502020204030204" pitchFamily="34" charset="0"/>
              <a:cs typeface="Times New Roman" panose="02020603050405020304" pitchFamily="18" charset="0"/>
            </a:endParaRPr>
          </a:p>
          <a:p>
            <a:pPr marL="0" indent="0">
              <a:buNone/>
            </a:pPr>
            <a:endParaRPr lang="en-US" sz="2800" dirty="0"/>
          </a:p>
        </p:txBody>
      </p:sp>
      <p:pic>
        <p:nvPicPr>
          <p:cNvPr id="7" name="Picture 2" descr="http://www.oviedo.es/documents/12103/44883/facha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601" y="1595367"/>
            <a:ext cx="4223067" cy="22435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494195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5508" y="596900"/>
            <a:ext cx="8596668" cy="1320800"/>
          </a:xfrm>
        </p:spPr>
        <p:txBody>
          <a:bodyPr/>
          <a:lstStyle/>
          <a:p>
            <a:r>
              <a:rPr lang="es-ES" dirty="0" err="1" smtClean="0"/>
              <a:t>Oviedo’s</a:t>
            </a:r>
            <a:r>
              <a:rPr lang="es-ES" dirty="0" smtClean="0"/>
              <a:t> </a:t>
            </a:r>
            <a:r>
              <a:rPr lang="es-ES" dirty="0" err="1" smtClean="0"/>
              <a:t>Telecentre</a:t>
            </a:r>
            <a:endParaRPr lang="es-ES" dirty="0"/>
          </a:p>
        </p:txBody>
      </p:sp>
      <p:sp>
        <p:nvSpPr>
          <p:cNvPr id="7" name="Rectangle 3"/>
          <p:cNvSpPr>
            <a:spLocks noChangeArrowheads="1"/>
          </p:cNvSpPr>
          <p:nvPr/>
        </p:nvSpPr>
        <p:spPr bwMode="auto">
          <a:xfrm>
            <a:off x="4965700" y="2147394"/>
            <a:ext cx="46355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buClr>
                <a:schemeClr val="accent1"/>
              </a:buClr>
              <a:buSzPct val="80000"/>
            </a:pPr>
            <a:r>
              <a:rPr lang="en-US" altLang="es-ES" sz="2800" dirty="0">
                <a:solidFill>
                  <a:schemeClr val="tx1">
                    <a:lumMod val="75000"/>
                    <a:lumOff val="25000"/>
                  </a:schemeClr>
                </a:solidFill>
              </a:rPr>
              <a:t>Training was made using</a:t>
            </a:r>
            <a:r>
              <a:rPr lang="en-US" sz="2800" dirty="0">
                <a:solidFill>
                  <a:schemeClr val="tx1">
                    <a:lumMod val="75000"/>
                    <a:lumOff val="25000"/>
                  </a:schemeClr>
                </a:solidFill>
              </a:rPr>
              <a:t> computers running Microsoft Windows 7 (updated by </a:t>
            </a:r>
            <a:r>
              <a:rPr lang="en-US" sz="2800" dirty="0" err="1">
                <a:solidFill>
                  <a:schemeClr val="tx1">
                    <a:lumMod val="75000"/>
                    <a:lumOff val="25000"/>
                  </a:schemeClr>
                </a:solidFill>
              </a:rPr>
              <a:t>Fundación</a:t>
            </a:r>
            <a:r>
              <a:rPr lang="en-US" sz="2800" dirty="0">
                <a:solidFill>
                  <a:schemeClr val="tx1">
                    <a:lumMod val="75000"/>
                    <a:lumOff val="25000"/>
                  </a:schemeClr>
                </a:solidFill>
              </a:rPr>
              <a:t> </a:t>
            </a:r>
            <a:r>
              <a:rPr lang="en-US" sz="2800" dirty="0" err="1">
                <a:solidFill>
                  <a:schemeClr val="tx1">
                    <a:lumMod val="75000"/>
                    <a:lumOff val="25000"/>
                  </a:schemeClr>
                </a:solidFill>
              </a:rPr>
              <a:t>Esplai</a:t>
            </a:r>
            <a:r>
              <a:rPr lang="en-US" sz="2800" dirty="0">
                <a:solidFill>
                  <a:schemeClr val="tx1">
                    <a:lumMod val="75000"/>
                    <a:lumOff val="25000"/>
                  </a:schemeClr>
                </a:solidFill>
              </a:rPr>
              <a:t>) and productivity and multimedia software and led projector.</a:t>
            </a:r>
          </a:p>
        </p:txBody>
      </p:sp>
      <p:pic>
        <p:nvPicPr>
          <p:cNvPr id="10" name="Imagen 9"/>
          <p:cNvPicPr>
            <a:picLocks noChangeAspect="1"/>
          </p:cNvPicPr>
          <p:nvPr/>
        </p:nvPicPr>
        <p:blipFill>
          <a:blip r:embed="rId2"/>
          <a:stretch>
            <a:fillRect/>
          </a:stretch>
        </p:blipFill>
        <p:spPr>
          <a:xfrm>
            <a:off x="435508" y="2128815"/>
            <a:ext cx="4065028" cy="31271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03777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415392"/>
            <a:ext cx="8596668" cy="1320800"/>
          </a:xfrm>
        </p:spPr>
        <p:txBody>
          <a:bodyPr/>
          <a:lstStyle/>
          <a:p>
            <a:r>
              <a:rPr lang="en-GB" dirty="0" smtClean="0"/>
              <a:t>Target group</a:t>
            </a:r>
            <a:endParaRPr lang="en-GB"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5045" y="1468999"/>
            <a:ext cx="6484164" cy="4798281"/>
          </a:xfrm>
          <a:prstGeom prst="rect">
            <a:avLst/>
          </a:prstGeom>
        </p:spPr>
      </p:pic>
    </p:spTree>
    <p:extLst>
      <p:ext uri="{BB962C8B-B14F-4D97-AF65-F5344CB8AC3E}">
        <p14:creationId xmlns:p14="http://schemas.microsoft.com/office/powerpoint/2010/main" val="1546443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415392"/>
            <a:ext cx="8596668" cy="1320800"/>
          </a:xfrm>
        </p:spPr>
        <p:txBody>
          <a:bodyPr/>
          <a:lstStyle/>
          <a:p>
            <a:r>
              <a:rPr lang="en-US" dirty="0" smtClean="0"/>
              <a:t>Selection criteria</a:t>
            </a:r>
            <a:endParaRPr lang="en-US" dirty="0"/>
          </a:p>
        </p:txBody>
      </p:sp>
      <p:sp>
        <p:nvSpPr>
          <p:cNvPr id="3" name="Marcador de contenido 2"/>
          <p:cNvSpPr>
            <a:spLocks noGrp="1"/>
          </p:cNvSpPr>
          <p:nvPr>
            <p:ph idx="1"/>
          </p:nvPr>
        </p:nvSpPr>
        <p:spPr>
          <a:xfrm>
            <a:off x="677334" y="1541983"/>
            <a:ext cx="8596668" cy="3880773"/>
          </a:xfrm>
        </p:spPr>
        <p:txBody>
          <a:bodyPr>
            <a:noAutofit/>
          </a:bodyPr>
          <a:lstStyle/>
          <a:p>
            <a:r>
              <a:rPr lang="en-US" sz="3200" dirty="0" smtClean="0"/>
              <a:t>Alejandro, </a:t>
            </a:r>
            <a:r>
              <a:rPr lang="en-US" sz="3200" dirty="0" err="1" smtClean="0"/>
              <a:t>Jesús</a:t>
            </a:r>
            <a:r>
              <a:rPr lang="en-US" sz="3200" dirty="0" smtClean="0"/>
              <a:t>, Leticia, Lucio, Eva, José Luis, </a:t>
            </a:r>
            <a:r>
              <a:rPr lang="en-US" sz="3200" dirty="0" err="1" smtClean="0"/>
              <a:t>Florentino</a:t>
            </a:r>
            <a:r>
              <a:rPr lang="en-US" sz="3200" dirty="0" smtClean="0"/>
              <a:t>, Laura, Patricia and Sandra were chosen </a:t>
            </a:r>
            <a:r>
              <a:rPr lang="en-US" sz="3200" b="1" dirty="0" smtClean="0"/>
              <a:t>because they represent a group with different educational level (from primary studies to college), a range of ages from 17 to 50 years old and with both genres presence</a:t>
            </a:r>
            <a:r>
              <a:rPr lang="en-US" sz="3200" dirty="0" smtClean="0"/>
              <a:t>.</a:t>
            </a:r>
          </a:p>
        </p:txBody>
      </p:sp>
    </p:spTree>
    <p:extLst>
      <p:ext uri="{BB962C8B-B14F-4D97-AF65-F5344CB8AC3E}">
        <p14:creationId xmlns:p14="http://schemas.microsoft.com/office/powerpoint/2010/main" val="174847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415392"/>
            <a:ext cx="8596668" cy="1320800"/>
          </a:xfrm>
        </p:spPr>
        <p:txBody>
          <a:bodyPr/>
          <a:lstStyle/>
          <a:p>
            <a:r>
              <a:rPr lang="en-US" dirty="0" smtClean="0"/>
              <a:t>Selection criteria</a:t>
            </a:r>
            <a:endParaRPr lang="en-US" dirty="0"/>
          </a:p>
        </p:txBody>
      </p:sp>
      <p:sp>
        <p:nvSpPr>
          <p:cNvPr id="3" name="Marcador de contenido 2"/>
          <p:cNvSpPr>
            <a:spLocks noGrp="1"/>
          </p:cNvSpPr>
          <p:nvPr>
            <p:ph idx="1"/>
          </p:nvPr>
        </p:nvSpPr>
        <p:spPr>
          <a:xfrm>
            <a:off x="677334" y="1541983"/>
            <a:ext cx="8596668" cy="3880773"/>
          </a:xfrm>
        </p:spPr>
        <p:txBody>
          <a:bodyPr>
            <a:noAutofit/>
          </a:bodyPr>
          <a:lstStyle/>
          <a:p>
            <a:r>
              <a:rPr lang="en-US" sz="3200" dirty="0" smtClean="0"/>
              <a:t>A diverse group, with different personal background to promote collaboration and supporting possibilities, improving social relations and interaction along the learning process</a:t>
            </a:r>
            <a:r>
              <a:rPr lang="en-US" sz="3200" dirty="0"/>
              <a:t>.</a:t>
            </a:r>
            <a:r>
              <a:rPr lang="en-US" sz="3200" dirty="0" smtClean="0"/>
              <a:t> </a:t>
            </a:r>
          </a:p>
          <a:p>
            <a:r>
              <a:rPr lang="en-US" sz="3200" dirty="0"/>
              <a:t>None of them had great knowledge on multimedia skills.</a:t>
            </a:r>
          </a:p>
          <a:p>
            <a:endParaRPr lang="en-US" sz="3200" dirty="0" smtClean="0"/>
          </a:p>
        </p:txBody>
      </p:sp>
    </p:spTree>
    <p:extLst>
      <p:ext uri="{BB962C8B-B14F-4D97-AF65-F5344CB8AC3E}">
        <p14:creationId xmlns:p14="http://schemas.microsoft.com/office/powerpoint/2010/main" val="1857385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415392"/>
            <a:ext cx="8596668" cy="1320800"/>
          </a:xfrm>
        </p:spPr>
        <p:txBody>
          <a:bodyPr/>
          <a:lstStyle/>
          <a:p>
            <a:r>
              <a:rPr lang="es-ES" dirty="0" err="1" smtClean="0"/>
              <a:t>Selection</a:t>
            </a:r>
            <a:r>
              <a:rPr lang="es-ES" dirty="0" smtClean="0"/>
              <a:t> </a:t>
            </a:r>
            <a:r>
              <a:rPr lang="es-ES" dirty="0" err="1" smtClean="0"/>
              <a:t>criteria</a:t>
            </a:r>
            <a:endParaRPr lang="es-ES" dirty="0"/>
          </a:p>
        </p:txBody>
      </p:sp>
      <p:sp>
        <p:nvSpPr>
          <p:cNvPr id="3" name="Marcador de contenido 2"/>
          <p:cNvSpPr>
            <a:spLocks noGrp="1"/>
          </p:cNvSpPr>
          <p:nvPr>
            <p:ph idx="1"/>
          </p:nvPr>
        </p:nvSpPr>
        <p:spPr>
          <a:xfrm>
            <a:off x="677334" y="1554683"/>
            <a:ext cx="8596668" cy="3880773"/>
          </a:xfrm>
        </p:spPr>
        <p:txBody>
          <a:bodyPr>
            <a:noAutofit/>
          </a:bodyPr>
          <a:lstStyle/>
          <a:p>
            <a:r>
              <a:rPr lang="en-US" sz="3200" dirty="0" smtClean="0"/>
              <a:t>Unfortunately, 8 of 10 are unemployed, one person is retired and just one of them has a job but not a full work day.</a:t>
            </a:r>
          </a:p>
          <a:p>
            <a:r>
              <a:rPr lang="en-US" sz="3200" dirty="0" smtClean="0"/>
              <a:t>The whole group use multimedia devices on its personal life, but never, have used them to professional purposes (except one person on communication work).</a:t>
            </a:r>
            <a:endParaRPr lang="en-US" sz="3200" dirty="0"/>
          </a:p>
        </p:txBody>
      </p:sp>
    </p:spTree>
    <p:extLst>
      <p:ext uri="{BB962C8B-B14F-4D97-AF65-F5344CB8AC3E}">
        <p14:creationId xmlns:p14="http://schemas.microsoft.com/office/powerpoint/2010/main" val="1351835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dirty="0" smtClean="0"/>
              <a:t>68 hours working with sound, pictures and video (basic course)</a:t>
            </a:r>
            <a:endParaRPr lang="en-GB"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4381" y="2175255"/>
            <a:ext cx="6027219" cy="4038237"/>
          </a:xfrm>
          <a:prstGeom prst="rect">
            <a:avLst/>
          </a:prstGeom>
        </p:spPr>
      </p:pic>
    </p:spTree>
    <p:extLst>
      <p:ext uri="{BB962C8B-B14F-4D97-AF65-F5344CB8AC3E}">
        <p14:creationId xmlns:p14="http://schemas.microsoft.com/office/powerpoint/2010/main" val="2452980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415392"/>
            <a:ext cx="8596668" cy="1320800"/>
          </a:xfrm>
        </p:spPr>
        <p:txBody>
          <a:bodyPr/>
          <a:lstStyle/>
          <a:p>
            <a:r>
              <a:rPr lang="es-ES" dirty="0" err="1" smtClean="0"/>
              <a:t>Activities</a:t>
            </a:r>
            <a:r>
              <a:rPr lang="es-ES" dirty="0" smtClean="0"/>
              <a:t> </a:t>
            </a:r>
            <a:r>
              <a:rPr lang="es-ES" dirty="0" err="1" smtClean="0"/>
              <a:t>organization</a:t>
            </a:r>
            <a:endParaRPr lang="es-ES" dirty="0"/>
          </a:p>
        </p:txBody>
      </p:sp>
      <p:sp>
        <p:nvSpPr>
          <p:cNvPr id="3" name="Marcador de contenido 2"/>
          <p:cNvSpPr>
            <a:spLocks noGrp="1"/>
          </p:cNvSpPr>
          <p:nvPr>
            <p:ph idx="1"/>
          </p:nvPr>
        </p:nvSpPr>
        <p:spPr>
          <a:xfrm>
            <a:off x="677334" y="1554683"/>
            <a:ext cx="4694766" cy="3093517"/>
          </a:xfrm>
        </p:spPr>
        <p:txBody>
          <a:bodyPr>
            <a:noAutofit/>
          </a:bodyPr>
          <a:lstStyle/>
          <a:p>
            <a:r>
              <a:rPr lang="en-US" sz="2800" dirty="0" smtClean="0"/>
              <a:t>Activities were designed to promote active job searching. For example, we modified video module practices in order to produce CV videos.</a:t>
            </a:r>
          </a:p>
        </p:txBody>
      </p:sp>
      <p:sp>
        <p:nvSpPr>
          <p:cNvPr id="5" name="CuadroTexto 4"/>
          <p:cNvSpPr txBox="1"/>
          <p:nvPr/>
        </p:nvSpPr>
        <p:spPr>
          <a:xfrm>
            <a:off x="1003300" y="4900615"/>
            <a:ext cx="8270702" cy="1231106"/>
          </a:xfrm>
          <a:prstGeom prst="rect">
            <a:avLst/>
          </a:prstGeom>
          <a:noFill/>
        </p:spPr>
        <p:txBody>
          <a:bodyPr wrap="square" rtlCol="0">
            <a:spAutoFit/>
          </a:bodyPr>
          <a:lstStyle/>
          <a:p>
            <a:r>
              <a:rPr lang="en-US" sz="2800" dirty="0">
                <a:solidFill>
                  <a:schemeClr val="tx1">
                    <a:lumMod val="75000"/>
                    <a:lumOff val="25000"/>
                  </a:schemeClr>
                </a:solidFill>
              </a:rPr>
              <a:t>This question was </a:t>
            </a:r>
            <a:r>
              <a:rPr lang="en-US" sz="2800" dirty="0" smtClean="0">
                <a:solidFill>
                  <a:schemeClr val="tx1">
                    <a:lumMod val="75000"/>
                    <a:lumOff val="25000"/>
                  </a:schemeClr>
                </a:solidFill>
              </a:rPr>
              <a:t>of </a:t>
            </a:r>
            <a:r>
              <a:rPr lang="en-US" sz="2800" dirty="0">
                <a:solidFill>
                  <a:schemeClr val="tx1">
                    <a:lumMod val="75000"/>
                    <a:lumOff val="25000"/>
                  </a:schemeClr>
                </a:solidFill>
              </a:rPr>
              <a:t>great value for students and they asked for more time to work in.</a:t>
            </a:r>
          </a:p>
          <a:p>
            <a:endParaRPr lang="es-ES" dirty="0"/>
          </a:p>
        </p:txBody>
      </p:sp>
      <p:pic>
        <p:nvPicPr>
          <p:cNvPr id="3078" name="Picture 6" descr="https://pbs.twimg.com/media/BuL204tIMAActDK.pn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1495" y="1736192"/>
            <a:ext cx="4959937" cy="27649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307511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415392"/>
            <a:ext cx="8596668" cy="1320800"/>
          </a:xfrm>
        </p:spPr>
        <p:txBody>
          <a:bodyPr/>
          <a:lstStyle/>
          <a:p>
            <a:r>
              <a:rPr lang="es-ES" dirty="0" err="1"/>
              <a:t>Activities</a:t>
            </a:r>
            <a:r>
              <a:rPr lang="es-ES" dirty="0"/>
              <a:t> </a:t>
            </a:r>
            <a:r>
              <a:rPr lang="es-ES" dirty="0" err="1"/>
              <a:t>organization</a:t>
            </a:r>
            <a:endParaRPr lang="es-ES" dirty="0"/>
          </a:p>
        </p:txBody>
      </p:sp>
      <p:sp>
        <p:nvSpPr>
          <p:cNvPr id="3" name="Marcador de contenido 2"/>
          <p:cNvSpPr>
            <a:spLocks noGrp="1"/>
          </p:cNvSpPr>
          <p:nvPr>
            <p:ph idx="1"/>
          </p:nvPr>
        </p:nvSpPr>
        <p:spPr>
          <a:xfrm>
            <a:off x="766234" y="1736192"/>
            <a:ext cx="5113866" cy="3093517"/>
          </a:xfrm>
        </p:spPr>
        <p:txBody>
          <a:bodyPr>
            <a:noAutofit/>
          </a:bodyPr>
          <a:lstStyle/>
          <a:p>
            <a:r>
              <a:rPr lang="en-US" sz="2800" dirty="0" smtClean="0"/>
              <a:t>We made several excursions in order to find different locations and making practices similar to proposal activities in different multimedia resources. Exiting from the </a:t>
            </a:r>
            <a:r>
              <a:rPr lang="en-US" sz="2800" dirty="0" err="1" smtClean="0"/>
              <a:t>telecentre</a:t>
            </a:r>
            <a:r>
              <a:rPr lang="en-US" sz="2800" dirty="0" smtClean="0"/>
              <a:t> was an opportunity to generate new dynamics and relationships between participants.</a:t>
            </a:r>
            <a:endParaRPr lang="en-US" sz="2800"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9800" y="2386023"/>
            <a:ext cx="3850145" cy="25651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5205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Results</a:t>
            </a:r>
            <a:endParaRPr lang="es-ES" dirty="0"/>
          </a:p>
        </p:txBody>
      </p:sp>
      <p:sp>
        <p:nvSpPr>
          <p:cNvPr id="3" name="Marcador de contenido 2"/>
          <p:cNvSpPr>
            <a:spLocks noGrp="1"/>
          </p:cNvSpPr>
          <p:nvPr>
            <p:ph idx="1"/>
          </p:nvPr>
        </p:nvSpPr>
        <p:spPr>
          <a:xfrm>
            <a:off x="677334" y="1511301"/>
            <a:ext cx="8596668" cy="4530062"/>
          </a:xfrm>
        </p:spPr>
        <p:txBody>
          <a:bodyPr>
            <a:normAutofit fontScale="92500"/>
          </a:bodyPr>
          <a:lstStyle/>
          <a:p>
            <a:r>
              <a:rPr lang="en-US" sz="2800" dirty="0" smtClean="0"/>
              <a:t>According to participants evaluations, training time is correct in general, but some lessons would need more time to go in depth of the software capabilities and others like the sound module, should be shorter or make some kind of improvement of its contents.</a:t>
            </a:r>
          </a:p>
          <a:p>
            <a:r>
              <a:rPr lang="en-US" sz="2800" dirty="0"/>
              <a:t>Teachers and learning materials have a great value for students.</a:t>
            </a:r>
          </a:p>
          <a:p>
            <a:r>
              <a:rPr lang="en-US" sz="2800" dirty="0"/>
              <a:t>Thanks to TMA training, students think that they have new tools and skills for job searching and communication.</a:t>
            </a:r>
          </a:p>
          <a:p>
            <a:endParaRPr lang="es-ES" sz="2800" dirty="0" smtClean="0"/>
          </a:p>
          <a:p>
            <a:endParaRPr lang="en-US" sz="2800" dirty="0" smtClean="0"/>
          </a:p>
          <a:p>
            <a:endParaRPr lang="en-US" dirty="0"/>
          </a:p>
        </p:txBody>
      </p:sp>
    </p:spTree>
    <p:extLst>
      <p:ext uri="{BB962C8B-B14F-4D97-AF65-F5344CB8AC3E}">
        <p14:creationId xmlns:p14="http://schemas.microsoft.com/office/powerpoint/2010/main" val="288213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Results</a:t>
            </a:r>
            <a:endParaRPr lang="es-ES" dirty="0"/>
          </a:p>
        </p:txBody>
      </p:sp>
      <p:sp>
        <p:nvSpPr>
          <p:cNvPr id="3" name="Marcador de contenido 2"/>
          <p:cNvSpPr>
            <a:spLocks noGrp="1"/>
          </p:cNvSpPr>
          <p:nvPr>
            <p:ph idx="1"/>
          </p:nvPr>
        </p:nvSpPr>
        <p:spPr>
          <a:xfrm>
            <a:off x="677334" y="1511301"/>
            <a:ext cx="8596668" cy="4530062"/>
          </a:xfrm>
        </p:spPr>
        <p:txBody>
          <a:bodyPr>
            <a:normAutofit/>
          </a:bodyPr>
          <a:lstStyle/>
          <a:p>
            <a:r>
              <a:rPr lang="en-US" sz="2800" dirty="0" smtClean="0"/>
              <a:t>80% of students values as very useful this training: although all the participants have previous basic knowledge about multimedia, they have improved their skills thanks to this training.</a:t>
            </a:r>
          </a:p>
          <a:p>
            <a:endParaRPr lang="en-US" sz="2800" dirty="0" smtClean="0"/>
          </a:p>
          <a:p>
            <a:endParaRPr lang="en-US"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4700" y="3675162"/>
            <a:ext cx="5374500" cy="27477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26565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Results</a:t>
            </a:r>
            <a:endParaRPr lang="es-ES" dirty="0"/>
          </a:p>
        </p:txBody>
      </p:sp>
      <p:sp>
        <p:nvSpPr>
          <p:cNvPr id="3" name="Marcador de contenido 2"/>
          <p:cNvSpPr>
            <a:spLocks noGrp="1"/>
          </p:cNvSpPr>
          <p:nvPr>
            <p:ph idx="1"/>
          </p:nvPr>
        </p:nvSpPr>
        <p:spPr>
          <a:xfrm>
            <a:off x="677334" y="1511301"/>
            <a:ext cx="8596668" cy="4530062"/>
          </a:xfrm>
        </p:spPr>
        <p:txBody>
          <a:bodyPr>
            <a:normAutofit/>
          </a:bodyPr>
          <a:lstStyle/>
          <a:p>
            <a:r>
              <a:rPr lang="en-US" sz="2800" dirty="0" smtClean="0"/>
              <a:t>Talking about video training, some students suggested using a more powerful free software video editor, and having more recorded contents. They also think it would be interesting practicing with </a:t>
            </a:r>
            <a:r>
              <a:rPr lang="en-US" sz="2800" dirty="0" err="1" smtClean="0"/>
              <a:t>chroma</a:t>
            </a:r>
            <a:r>
              <a:rPr lang="en-US" sz="2800" dirty="0" smtClean="0"/>
              <a:t> recordings and effects, although they understand it’s a basic training and these are advanced aspects on video edition.</a:t>
            </a:r>
          </a:p>
          <a:p>
            <a:r>
              <a:rPr lang="en-US" sz="2800" dirty="0" smtClean="0"/>
              <a:t>Students ask for a greater level of detail explaining software capabilities and options, and better wording for practical activities.</a:t>
            </a:r>
          </a:p>
        </p:txBody>
      </p:sp>
    </p:spTree>
    <p:extLst>
      <p:ext uri="{BB962C8B-B14F-4D97-AF65-F5344CB8AC3E}">
        <p14:creationId xmlns:p14="http://schemas.microsoft.com/office/powerpoint/2010/main" val="389327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Finally… some quotes from participants</a:t>
            </a:r>
            <a:endParaRPr lang="en-US" dirty="0"/>
          </a:p>
        </p:txBody>
      </p:sp>
      <p:sp>
        <p:nvSpPr>
          <p:cNvPr id="3" name="Marcador de contenido 2"/>
          <p:cNvSpPr>
            <a:spLocks noGrp="1"/>
          </p:cNvSpPr>
          <p:nvPr>
            <p:ph idx="1"/>
          </p:nvPr>
        </p:nvSpPr>
        <p:spPr/>
        <p:txBody>
          <a:bodyPr>
            <a:normAutofit/>
          </a:bodyPr>
          <a:lstStyle/>
          <a:p>
            <a:r>
              <a:rPr lang="en-GB" sz="2400" dirty="0" smtClean="0"/>
              <a:t>“I have always liked photography but never had the chance to learn it. Thanks to this training I have approach myself to this world, and even for free.</a:t>
            </a:r>
            <a:br>
              <a:rPr lang="en-GB" sz="2400" dirty="0" smtClean="0"/>
            </a:br>
            <a:r>
              <a:rPr lang="en-GB" sz="2400" dirty="0" smtClean="0"/>
              <a:t>Thank you very much!”.</a:t>
            </a:r>
          </a:p>
          <a:p>
            <a:r>
              <a:rPr lang="en-GB" sz="2400" dirty="0" smtClean="0"/>
              <a:t>“This training has been very useful to improve some skills I already had and now I see there is a lot of thing to learn!”</a:t>
            </a:r>
          </a:p>
          <a:p>
            <a:r>
              <a:rPr lang="en-GB" sz="2400" dirty="0" smtClean="0"/>
              <a:t>“I have dropped-out  my studies, but with this training I’m motivated to make an image / sound module”.</a:t>
            </a:r>
            <a:endParaRPr lang="en-GB" sz="2400" dirty="0"/>
          </a:p>
        </p:txBody>
      </p:sp>
    </p:spTree>
    <p:extLst>
      <p:ext uri="{BB962C8B-B14F-4D97-AF65-F5344CB8AC3E}">
        <p14:creationId xmlns:p14="http://schemas.microsoft.com/office/powerpoint/2010/main" val="2235489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7200" dirty="0" err="1" smtClean="0"/>
              <a:t>Thank</a:t>
            </a:r>
            <a:r>
              <a:rPr lang="es-ES" sz="7200" dirty="0" smtClean="0"/>
              <a:t> </a:t>
            </a:r>
            <a:r>
              <a:rPr lang="es-ES" sz="7200" dirty="0" err="1" smtClean="0"/>
              <a:t>you</a:t>
            </a:r>
            <a:r>
              <a:rPr lang="es-ES" sz="7200" dirty="0" smtClean="0"/>
              <a:t>!</a:t>
            </a:r>
            <a:endParaRPr lang="es-ES" sz="7200" dirty="0"/>
          </a:p>
        </p:txBody>
      </p:sp>
      <p:sp>
        <p:nvSpPr>
          <p:cNvPr id="3" name="Marcador de contenido 2"/>
          <p:cNvSpPr>
            <a:spLocks noGrp="1"/>
          </p:cNvSpPr>
          <p:nvPr>
            <p:ph idx="1"/>
          </p:nvPr>
        </p:nvSpPr>
        <p:spPr>
          <a:xfrm>
            <a:off x="677334" y="2160589"/>
            <a:ext cx="7641278" cy="2370951"/>
          </a:xfrm>
        </p:spPr>
        <p:txBody>
          <a:bodyPr>
            <a:normAutofit fontScale="92500" lnSpcReduction="10000"/>
          </a:bodyPr>
          <a:lstStyle/>
          <a:p>
            <a:pPr marL="0" indent="0" algn="r">
              <a:buNone/>
            </a:pPr>
            <a:endParaRPr lang="es-ES" dirty="0" smtClean="0"/>
          </a:p>
          <a:p>
            <a:pPr marL="0" indent="0" algn="r">
              <a:buNone/>
            </a:pPr>
            <a:endParaRPr lang="es-ES" dirty="0"/>
          </a:p>
          <a:p>
            <a:pPr marL="0" indent="0" algn="r">
              <a:buNone/>
            </a:pPr>
            <a:r>
              <a:rPr lang="es-ES" sz="2400" dirty="0" smtClean="0"/>
              <a:t>Pedro Aguilera </a:t>
            </a:r>
            <a:r>
              <a:rPr lang="es-ES" sz="2400" dirty="0" smtClean="0">
                <a:hlinkClick r:id="rId2"/>
              </a:rPr>
              <a:t>paguilera@fundacionesplai.org</a:t>
            </a:r>
            <a:endParaRPr lang="es-ES" sz="2400" dirty="0" smtClean="0"/>
          </a:p>
          <a:p>
            <a:pPr marL="0" indent="0" algn="r">
              <a:buNone/>
            </a:pPr>
            <a:r>
              <a:rPr lang="es-ES" sz="2400" dirty="0" smtClean="0"/>
              <a:t>Fundación </a:t>
            </a:r>
            <a:r>
              <a:rPr lang="es-ES" sz="2400" dirty="0" err="1" smtClean="0"/>
              <a:t>Esplai</a:t>
            </a:r>
            <a:r>
              <a:rPr lang="es-ES" sz="2400" dirty="0" smtClean="0"/>
              <a:t> (</a:t>
            </a:r>
            <a:r>
              <a:rPr lang="es-ES" sz="2400" dirty="0" err="1" smtClean="0"/>
              <a:t>Spain</a:t>
            </a:r>
            <a:r>
              <a:rPr lang="es-ES" sz="2400" dirty="0" smtClean="0"/>
              <a:t>)</a:t>
            </a:r>
          </a:p>
          <a:p>
            <a:pPr marL="0" indent="0" algn="r">
              <a:buNone/>
            </a:pPr>
            <a:endParaRPr lang="es-ES" dirty="0"/>
          </a:p>
          <a:p>
            <a:pPr marL="0" indent="0" algn="r">
              <a:buNone/>
            </a:pPr>
            <a:r>
              <a:rPr lang="es-ES" sz="1900" dirty="0" smtClean="0"/>
              <a:t>More </a:t>
            </a:r>
            <a:r>
              <a:rPr lang="es-ES" sz="1900" dirty="0" err="1" smtClean="0"/>
              <a:t>information</a:t>
            </a:r>
            <a:r>
              <a:rPr lang="es-ES" sz="1900" dirty="0" smtClean="0"/>
              <a:t> </a:t>
            </a:r>
            <a:r>
              <a:rPr lang="es-ES" sz="1900" dirty="0" err="1" smtClean="0"/>
              <a:t>about</a:t>
            </a:r>
            <a:r>
              <a:rPr lang="es-ES" sz="1900" dirty="0" smtClean="0"/>
              <a:t> </a:t>
            </a:r>
            <a:r>
              <a:rPr lang="es-ES" sz="1900" dirty="0" err="1" smtClean="0"/>
              <a:t>the</a:t>
            </a:r>
            <a:r>
              <a:rPr lang="es-ES" sz="1900" dirty="0"/>
              <a:t> </a:t>
            </a:r>
            <a:r>
              <a:rPr lang="es-ES" sz="1900" dirty="0" err="1" smtClean="0"/>
              <a:t>project</a:t>
            </a:r>
            <a:r>
              <a:rPr lang="es-ES" sz="1900" dirty="0"/>
              <a:t>: </a:t>
            </a:r>
            <a:r>
              <a:rPr lang="es-ES" sz="1900" dirty="0">
                <a:hlinkClick r:id="rId3"/>
              </a:rPr>
              <a:t>http://tma.telecentre-europe.org</a:t>
            </a:r>
            <a:r>
              <a:rPr lang="es-ES" sz="1900" dirty="0" smtClean="0">
                <a:hlinkClick r:id="rId3"/>
              </a:rPr>
              <a:t>/</a:t>
            </a:r>
            <a:endParaRPr lang="es-ES" sz="1900" dirty="0" smtClean="0"/>
          </a:p>
          <a:p>
            <a:pPr marL="0" indent="0" algn="r">
              <a:buNone/>
            </a:pPr>
            <a:endParaRPr lang="es-ES" sz="1900" dirty="0" smtClean="0"/>
          </a:p>
          <a:p>
            <a:pPr marL="0" indent="0">
              <a:buNone/>
            </a:pPr>
            <a:endParaRPr lang="es-ES" dirty="0"/>
          </a:p>
          <a:p>
            <a:pPr marL="0" indent="0">
              <a:buNone/>
            </a:pPr>
            <a:endParaRPr lang="es-ES" dirty="0"/>
          </a:p>
        </p:txBody>
      </p:sp>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8984" y="4596277"/>
            <a:ext cx="4469628" cy="2387684"/>
          </a:xfrm>
          <a:prstGeom prst="rect">
            <a:avLst/>
          </a:prstGeom>
        </p:spPr>
      </p:pic>
    </p:spTree>
    <p:extLst>
      <p:ext uri="{BB962C8B-B14F-4D97-AF65-F5344CB8AC3E}">
        <p14:creationId xmlns:p14="http://schemas.microsoft.com/office/powerpoint/2010/main" val="3218328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Fac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732</TotalTime>
  <Words>746</Words>
  <Application>Microsoft Office PowerPoint</Application>
  <PresentationFormat>Personalizado</PresentationFormat>
  <Paragraphs>65</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Faceta</vt:lpstr>
      <vt:lpstr>TMA –Spanish Pilot (Fundación Esplai and Oviedo’s Telecentre).</vt:lpstr>
      <vt:lpstr>Looking for the right telecentre</vt:lpstr>
      <vt:lpstr>A hard decision: the selection</vt:lpstr>
      <vt:lpstr>A hard decision: the selection</vt:lpstr>
      <vt:lpstr>Dissemination of training offer on Oviedo using city council resources: </vt:lpstr>
      <vt:lpstr>Presentación de PowerPoint</vt:lpstr>
      <vt:lpstr>Cabrales cheese and sidra!</vt:lpstr>
      <vt:lpstr>Oviedo’s Telecentre</vt:lpstr>
      <vt:lpstr>Oviedo’s Telecentre</vt:lpstr>
      <vt:lpstr>Target group</vt:lpstr>
      <vt:lpstr>Selection criteria</vt:lpstr>
      <vt:lpstr>Selection criteria</vt:lpstr>
      <vt:lpstr>Selection criteria</vt:lpstr>
      <vt:lpstr>68 hours working with sound, pictures and video (basic course)</vt:lpstr>
      <vt:lpstr>Activities organization</vt:lpstr>
      <vt:lpstr>Activities organization</vt:lpstr>
      <vt:lpstr>Results</vt:lpstr>
      <vt:lpstr>Results</vt:lpstr>
      <vt:lpstr>Results</vt:lpstr>
      <vt:lpstr>Finally… some quotes from participants</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 Telecentre Multimedia Academy</dc:title>
  <dc:creator>Fumo Barnable</dc:creator>
  <cp:lastModifiedBy>Pedro Aguilera Cortes</cp:lastModifiedBy>
  <cp:revision>54</cp:revision>
  <dcterms:created xsi:type="dcterms:W3CDTF">2014-09-21T16:44:49Z</dcterms:created>
  <dcterms:modified xsi:type="dcterms:W3CDTF">2014-09-26T08:16:29Z</dcterms:modified>
</cp:coreProperties>
</file>