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9" r:id="rId4"/>
    <p:sldId id="264" r:id="rId5"/>
    <p:sldId id="271" r:id="rId6"/>
    <p:sldId id="272" r:id="rId7"/>
    <p:sldId id="274" r:id="rId8"/>
    <p:sldId id="277" r:id="rId9"/>
    <p:sldId id="275" r:id="rId10"/>
    <p:sldId id="278" r:id="rId11"/>
    <p:sldId id="276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60" d="100"/>
          <a:sy n="60" d="100"/>
        </p:scale>
        <p:origin x="-1428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F1D6D-FA08-47DB-BF3A-CA30F9F4C712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13C2A-5258-4A56-9B85-A95A893B0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2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28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502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130425"/>
            <a:ext cx="48768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4876800"/>
            <a:ext cx="4038600" cy="685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Kép 7" descr="eu_flag_llp_e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800600" y="381000"/>
            <a:ext cx="2359812" cy="988873"/>
          </a:xfrm>
          <a:prstGeom prst="rect">
            <a:avLst/>
          </a:prstGeom>
        </p:spPr>
      </p:pic>
      <p:pic>
        <p:nvPicPr>
          <p:cNvPr id="1027" name="Picture 3" descr="L:\_LĮA projektai\TMA\Logo\TMA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457200"/>
            <a:ext cx="2286000" cy="8374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pic>
        <p:nvPicPr>
          <p:cNvPr id="9" name="Kép 7" descr="eu_flag_llp_e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52600" y="199572"/>
            <a:ext cx="1524000" cy="6386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pic>
        <p:nvPicPr>
          <p:cNvPr id="10" name="Picture 3" descr="L:\_LĮA projektai\TMA\Logo\TMA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600200" cy="5862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 userDrawn="1"/>
        </p:nvSpPr>
        <p:spPr>
          <a:xfrm>
            <a:off x="381000" y="304800"/>
            <a:ext cx="8382000" cy="59436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 userDrawn="1"/>
        </p:nvSpPr>
        <p:spPr>
          <a:xfrm>
            <a:off x="381000" y="304800"/>
            <a:ext cx="8382000" cy="59436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4D712-DE5E-4049-9E12-09A1AAE45E8B}" type="datetimeFigureOut">
              <a:rPr lang="en-US" smtClean="0"/>
              <a:pPr/>
              <a:t>9/26/2014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4826-80C5-4BCE-B5FC-552A78E3D36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4jgn1x72kk&amp;feature=youtube.b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hyperlink" Target="https://www.youtube.com/watch?v=D4jgn1x72kk&amp;feature=youtu.b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5500" y="1524000"/>
            <a:ext cx="5143500" cy="1676399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TELECENTRE MULTIMEDIA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</a:rPr>
              <a:t>ACADEMY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PROJECT IN ROMANIA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2800" b="1" dirty="0" smtClean="0"/>
              <a:t>COORDINATOR: EOS ROMANIA</a:t>
            </a:r>
            <a:endParaRPr lang="en-US" sz="2800" b="1" dirty="0"/>
          </a:p>
        </p:txBody>
      </p:sp>
      <p:pic>
        <p:nvPicPr>
          <p:cNvPr id="3075" name="Picture 3" descr="L:\_LĮA projektai\TMA\presentation template\mygtuka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82754"/>
            <a:ext cx="1828800" cy="1675245"/>
          </a:xfrm>
          <a:prstGeom prst="rect">
            <a:avLst/>
          </a:prstGeom>
          <a:noFill/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2362200" y="6172200"/>
            <a:ext cx="4648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en-US" sz="1100" b="1" dirty="0" smtClean="0"/>
              <a:t>Funded under </a:t>
            </a:r>
            <a:r>
              <a:rPr lang="en-GB" sz="1100" b="1" dirty="0" smtClean="0"/>
              <a:t>Grundtvig Multilateral Projects, Development of Innovation, </a:t>
            </a:r>
          </a:p>
          <a:p>
            <a:pPr algn="ctr"/>
            <a:r>
              <a:rPr lang="en-GB" sz="1100" b="1" dirty="0" smtClean="0"/>
              <a:t>4.2.1 Acquisition of key competences through adult education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3581400"/>
            <a:ext cx="5257800" cy="1219200"/>
          </a:xfrm>
        </p:spPr>
        <p:txBody>
          <a:bodyPr/>
          <a:lstStyle/>
          <a:p>
            <a:pPr algn="r"/>
            <a:r>
              <a:rPr lang="ro-RO" dirty="0" smtClean="0"/>
              <a:t>Cornelia Popescu</a:t>
            </a:r>
          </a:p>
          <a:p>
            <a:pPr algn="r"/>
            <a:r>
              <a:rPr lang="ro-RO" dirty="0" smtClean="0"/>
              <a:t>Zagreb, CROATIA</a:t>
            </a:r>
          </a:p>
          <a:p>
            <a:pPr algn="r"/>
            <a:r>
              <a:rPr lang="en-US" dirty="0" smtClean="0"/>
              <a:t>26 September 2</a:t>
            </a:r>
            <a:r>
              <a:rPr lang="ro-RO" dirty="0" smtClean="0"/>
              <a:t>014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144" y="3124200"/>
            <a:ext cx="3262312" cy="217487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8382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TMA </a:t>
            </a:r>
            <a:r>
              <a:rPr lang="en-US" sz="3200" b="1" dirty="0" smtClean="0"/>
              <a:t>PILOT IN ROMANIA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5181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400" b="1" dirty="0" smtClean="0"/>
              <a:t>BASIC COURSE training was </a:t>
            </a:r>
            <a:r>
              <a:rPr lang="en-US" sz="3400" b="1" dirty="0" smtClean="0"/>
              <a:t>chose</a:t>
            </a:r>
            <a:r>
              <a:rPr lang="ro-RO" sz="3400" b="1" dirty="0" smtClean="0"/>
              <a:t>n</a:t>
            </a:r>
            <a:r>
              <a:rPr lang="en-US" sz="3400" b="1" dirty="0" smtClean="0"/>
              <a:t> </a:t>
            </a:r>
            <a:r>
              <a:rPr lang="en-US" sz="3400" b="1" dirty="0" smtClean="0"/>
              <a:t>for the pilot phase</a:t>
            </a:r>
          </a:p>
          <a:p>
            <a:pPr marL="0" indent="0">
              <a:buNone/>
            </a:pPr>
            <a:r>
              <a:rPr lang="en-US" sz="3400" b="1" dirty="0" smtClean="0"/>
              <a:t>Training modules piloted: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400" b="1" dirty="0" smtClean="0"/>
              <a:t>Basics of Photography;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400" b="1" dirty="0" smtClean="0"/>
              <a:t>Introduction to Video Production Basics;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400" b="1" dirty="0" smtClean="0"/>
              <a:t>Fundamentals of sound production.</a:t>
            </a:r>
          </a:p>
          <a:p>
            <a:pPr marL="0" indent="0">
              <a:buNone/>
            </a:pPr>
            <a:r>
              <a:rPr lang="ro-RO" sz="3000" b="1" dirty="0" smtClean="0"/>
              <a:t>        </a:t>
            </a:r>
            <a:endParaRPr lang="ro-RO" sz="3000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1026" name="Picture 2" descr="C:\Users\cornelia\Desktop\Photo gallery_TMA\TMA13_TMA photo ses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1600"/>
            <a:ext cx="2907102" cy="194028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cornelia\Desktop\Photo gallery_TMA\TMA7_photo sess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10000"/>
            <a:ext cx="2907102" cy="193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57200"/>
            <a:ext cx="8382000" cy="5638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dirty="0">
                <a:hlinkClick r:id="rId3"/>
              </a:rPr>
              <a:t>Telecentre Multimedia </a:t>
            </a:r>
            <a:r>
              <a:rPr lang="ro-RO" dirty="0" smtClean="0">
                <a:hlinkClick r:id="rId3"/>
              </a:rPr>
              <a:t>Academy video </a:t>
            </a:r>
            <a:endParaRPr lang="ro-RO" dirty="0" smtClean="0"/>
          </a:p>
          <a:p>
            <a:pPr marL="0" indent="0">
              <a:buNone/>
            </a:pPr>
            <a:endParaRPr lang="ro-RO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Imagine 4">
            <a:hlinkClick r:id="rId4"/>
          </p:cNvPr>
          <p:cNvPicPr/>
          <p:nvPr/>
        </p:nvPicPr>
        <p:blipFill rotWithShape="1">
          <a:blip r:embed="rId5"/>
          <a:srcRect t="19108" r="-124" b="16242"/>
          <a:stretch/>
        </p:blipFill>
        <p:spPr bwMode="auto">
          <a:xfrm>
            <a:off x="609600" y="1371600"/>
            <a:ext cx="7620000" cy="3505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246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077200" cy="838200"/>
          </a:xfrm>
        </p:spPr>
        <p:txBody>
          <a:bodyPr>
            <a:noAutofit/>
          </a:bodyPr>
          <a:lstStyle/>
          <a:p>
            <a:r>
              <a:rPr lang="ro-RO" sz="3600" b="1" dirty="0" smtClean="0"/>
              <a:t/>
            </a:r>
            <a:br>
              <a:rPr lang="ro-RO" sz="3600" b="1" dirty="0" smtClean="0"/>
            </a:br>
            <a:r>
              <a:rPr lang="ro-RO" sz="3600" b="1" dirty="0" smtClean="0"/>
              <a:t>PARTICIPANTS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5029200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o-RO" sz="3200" b="1" dirty="0" smtClean="0"/>
              <a:t>TMA </a:t>
            </a:r>
            <a:r>
              <a:rPr lang="en-US" sz="3200" b="1" dirty="0" smtClean="0"/>
              <a:t>piloting programme</a:t>
            </a:r>
            <a:r>
              <a:rPr lang="ro-RO" sz="3200" b="1" dirty="0" smtClean="0"/>
              <a:t> </a:t>
            </a:r>
          </a:p>
          <a:p>
            <a:pPr marL="0" indent="0">
              <a:buNone/>
            </a:pPr>
            <a:r>
              <a:rPr lang="en-US" sz="3200" b="1" dirty="0" smtClean="0"/>
              <a:t>13 participants </a:t>
            </a:r>
            <a:r>
              <a:rPr lang="en-US" sz="3200" dirty="0" smtClean="0"/>
              <a:t>with ages between </a:t>
            </a:r>
            <a:r>
              <a:rPr lang="ro-RO" sz="3200" dirty="0" smtClean="0"/>
              <a:t>22-</a:t>
            </a:r>
            <a:r>
              <a:rPr lang="en-US" sz="3200" dirty="0" smtClean="0"/>
              <a:t> </a:t>
            </a:r>
            <a:r>
              <a:rPr lang="ro-RO" sz="3200" dirty="0" smtClean="0"/>
              <a:t>60</a:t>
            </a:r>
          </a:p>
          <a:p>
            <a:pPr marL="0" indent="0">
              <a:buNone/>
            </a:pPr>
            <a:r>
              <a:rPr lang="en-US" sz="3200" b="1" dirty="0" smtClean="0"/>
              <a:t>Trainees</a:t>
            </a:r>
            <a:r>
              <a:rPr lang="ro-RO" sz="3200" b="1" dirty="0" smtClean="0"/>
              <a:t> </a:t>
            </a:r>
            <a:r>
              <a:rPr lang="en-US" sz="3200" b="1" dirty="0" smtClean="0"/>
              <a:t>were: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b="1" dirty="0" smtClean="0"/>
              <a:t>Teachers</a:t>
            </a:r>
            <a:r>
              <a:rPr lang="en-US" sz="3200" dirty="0" smtClean="0"/>
              <a:t> from</a:t>
            </a:r>
            <a:r>
              <a:rPr lang="ro-RO" sz="3200" dirty="0" smtClean="0"/>
              <a:t> </a:t>
            </a:r>
            <a:r>
              <a:rPr lang="en-US" sz="3200" dirty="0" smtClean="0"/>
              <a:t>undergraduate</a:t>
            </a:r>
            <a:r>
              <a:rPr lang="ro-RO" sz="3200" dirty="0" smtClean="0"/>
              <a:t> </a:t>
            </a:r>
            <a:r>
              <a:rPr lang="en-US" sz="3200" dirty="0" smtClean="0"/>
              <a:t>schools;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b="1" dirty="0" smtClean="0"/>
              <a:t>Community</a:t>
            </a:r>
            <a:r>
              <a:rPr lang="ro-RO" sz="3200" b="1" dirty="0" smtClean="0"/>
              <a:t> </a:t>
            </a:r>
            <a:r>
              <a:rPr lang="en-US" sz="3200" b="1" dirty="0" smtClean="0"/>
              <a:t>facilitators;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People working </a:t>
            </a:r>
            <a:r>
              <a:rPr lang="en-US" sz="3200" b="1" dirty="0" smtClean="0"/>
              <a:t>in NGOs </a:t>
            </a:r>
            <a:r>
              <a:rPr lang="en-US" sz="3200" dirty="0" smtClean="0"/>
              <a:t>with focus on adult education and training</a:t>
            </a:r>
            <a:r>
              <a:rPr lang="ro-RO" sz="3200" dirty="0" smtClean="0"/>
              <a:t>. </a:t>
            </a:r>
            <a:endParaRPr lang="en-US" sz="3200" dirty="0" smtClean="0"/>
          </a:p>
        </p:txBody>
      </p:sp>
      <p:pic>
        <p:nvPicPr>
          <p:cNvPr id="4" name="Picture 2" descr="C:\Users\cornelia\Desktop\Photo gallery_TMA\Poze curs-TMA\_DSC41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19200"/>
            <a:ext cx="3223846" cy="215168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scene3d>
            <a:camera prst="perspectiveAbove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cornelia\Desktop\Photo gallery_TMA\Poze curs-TMA\_DSC41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43200"/>
            <a:ext cx="2713892" cy="1811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ornelia\Desktop\Photo gallery_TMA\Poze curs-TMA\_DSC41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935" y="4352640"/>
            <a:ext cx="2934311" cy="195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04728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609600"/>
          </a:xfrm>
        </p:spPr>
        <p:txBody>
          <a:bodyPr>
            <a:noAutofit/>
          </a:bodyPr>
          <a:lstStyle/>
          <a:p>
            <a:r>
              <a:rPr lang="ro-RO" sz="3600" b="1" dirty="0" smtClean="0"/>
              <a:t/>
            </a:r>
            <a:br>
              <a:rPr lang="ro-RO" sz="3600" b="1" dirty="0" smtClean="0"/>
            </a:br>
            <a:r>
              <a:rPr lang="ro-RO" sz="3600" b="1" dirty="0" smtClean="0"/>
              <a:t>Training </a:t>
            </a:r>
            <a:r>
              <a:rPr lang="en-US" sz="3600" b="1" dirty="0" smtClean="0"/>
              <a:t>location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5" name="CasetăText 4"/>
          <p:cNvSpPr txBox="1"/>
          <p:nvPr/>
        </p:nvSpPr>
        <p:spPr>
          <a:xfrm>
            <a:off x="685800" y="914401"/>
            <a:ext cx="791893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location was chosen taking into account the technical and logistical requirements </a:t>
            </a:r>
            <a:r>
              <a:rPr lang="ro-RO" sz="2400" b="1" dirty="0" smtClean="0"/>
              <a:t>of the </a:t>
            </a:r>
            <a:r>
              <a:rPr lang="en-US" sz="2400" b="1" dirty="0" smtClean="0"/>
              <a:t>project</a:t>
            </a:r>
            <a:r>
              <a:rPr lang="ro-RO" sz="2400" b="1" dirty="0" smtClean="0"/>
              <a:t>. </a:t>
            </a:r>
          </a:p>
          <a:p>
            <a:r>
              <a:rPr lang="ro-RO" sz="2400" b="1" dirty="0" smtClean="0"/>
              <a:t>Training room: </a:t>
            </a:r>
            <a:r>
              <a:rPr lang="en-US" sz="2400" b="1" dirty="0" smtClean="0"/>
              <a:t>School</a:t>
            </a:r>
            <a:r>
              <a:rPr lang="ro-RO" sz="2400" b="1" dirty="0" smtClean="0"/>
              <a:t> Centre „Paul Popescu </a:t>
            </a:r>
            <a:r>
              <a:rPr lang="ro-RO" sz="2400" b="1" dirty="0" smtClean="0"/>
              <a:t>Neveanu” </a:t>
            </a:r>
            <a:r>
              <a:rPr lang="ro-RO" sz="2400" b="1" dirty="0" smtClean="0"/>
              <a:t>Timisoara.</a:t>
            </a:r>
            <a:endParaRPr lang="ro-RO" sz="2400" b="1" dirty="0"/>
          </a:p>
          <a:p>
            <a:endParaRPr lang="ro-RO" sz="2400" b="1" dirty="0"/>
          </a:p>
          <a:p>
            <a:r>
              <a:rPr lang="en-US" sz="2400" b="1" dirty="0" smtClean="0"/>
              <a:t>Classroom</a:t>
            </a:r>
            <a:r>
              <a:rPr lang="ro-RO" sz="2400" b="1" dirty="0" smtClean="0"/>
              <a:t> </a:t>
            </a:r>
            <a:r>
              <a:rPr lang="en-US" sz="2400" b="1" dirty="0" smtClean="0"/>
              <a:t>facilities</a:t>
            </a:r>
            <a:r>
              <a:rPr lang="ro-RO" sz="2400" b="1" dirty="0" smtClean="0"/>
              <a:t>:</a:t>
            </a:r>
          </a:p>
          <a:p>
            <a:pPr marL="457200" indent="-457200">
              <a:buFontTx/>
              <a:buChar char="-"/>
            </a:pPr>
            <a:r>
              <a:rPr lang="en-US" sz="2400" b="1" dirty="0" smtClean="0"/>
              <a:t>desks </a:t>
            </a:r>
            <a:r>
              <a:rPr lang="en-US" sz="2400" b="1" dirty="0"/>
              <a:t>equipped with computers </a:t>
            </a:r>
            <a:endParaRPr lang="ro-RO" sz="2400" b="1" dirty="0" smtClean="0"/>
          </a:p>
          <a:p>
            <a:r>
              <a:rPr lang="ro-RO" sz="2400" b="1" dirty="0"/>
              <a:t>	</a:t>
            </a:r>
            <a:r>
              <a:rPr lang="en-US" sz="2400" b="1" dirty="0" smtClean="0"/>
              <a:t>for </a:t>
            </a:r>
            <a:r>
              <a:rPr lang="en-US" sz="2400" b="1" dirty="0"/>
              <a:t>each </a:t>
            </a:r>
            <a:r>
              <a:rPr lang="en-US" sz="2400" b="1" dirty="0" smtClean="0"/>
              <a:t>student</a:t>
            </a:r>
            <a:r>
              <a:rPr lang="ro-RO" sz="2400" b="1" dirty="0" smtClean="0"/>
              <a:t>;</a:t>
            </a:r>
          </a:p>
          <a:p>
            <a:pPr marL="457200" indent="-457200">
              <a:buFontTx/>
              <a:buChar char="-"/>
            </a:pPr>
            <a:r>
              <a:rPr lang="ro-RO" sz="2400" b="1" dirty="0" smtClean="0"/>
              <a:t>Server </a:t>
            </a:r>
            <a:r>
              <a:rPr lang="en-US" sz="2400" b="1" dirty="0" smtClean="0"/>
              <a:t>to</a:t>
            </a:r>
            <a:r>
              <a:rPr lang="ro-RO" sz="2400" b="1" dirty="0" smtClean="0"/>
              <a:t> </a:t>
            </a:r>
            <a:r>
              <a:rPr lang="en-US" sz="2400" b="1" dirty="0" smtClean="0"/>
              <a:t>download</a:t>
            </a:r>
            <a:r>
              <a:rPr lang="ro-RO" sz="2400" b="1" dirty="0" smtClean="0"/>
              <a:t> </a:t>
            </a:r>
            <a:r>
              <a:rPr lang="en-US" sz="2400" b="1" dirty="0" smtClean="0"/>
              <a:t>materials</a:t>
            </a:r>
            <a:r>
              <a:rPr lang="ro-RO" sz="2400" b="1" dirty="0" smtClean="0"/>
              <a:t> </a:t>
            </a:r>
            <a:endParaRPr lang="ro-RO" sz="2400" b="1" dirty="0"/>
          </a:p>
          <a:p>
            <a:r>
              <a:rPr lang="ro-RO" sz="2400" b="1" dirty="0" smtClean="0"/>
              <a:t>	</a:t>
            </a:r>
            <a:r>
              <a:rPr lang="en-US" sz="2400" b="1" dirty="0" smtClean="0"/>
              <a:t>realized</a:t>
            </a:r>
            <a:r>
              <a:rPr lang="ro-RO" sz="2400" b="1" dirty="0" smtClean="0"/>
              <a:t> </a:t>
            </a:r>
            <a:r>
              <a:rPr lang="en-US" sz="2400" b="1" dirty="0" smtClean="0"/>
              <a:t>by</a:t>
            </a:r>
            <a:r>
              <a:rPr lang="ro-RO" sz="2400" b="1" dirty="0" smtClean="0"/>
              <a:t> </a:t>
            </a:r>
            <a:r>
              <a:rPr lang="en-US" sz="2400" b="1" dirty="0" smtClean="0"/>
              <a:t>students</a:t>
            </a:r>
            <a:r>
              <a:rPr lang="ro-RO" sz="2400" b="1" dirty="0" smtClean="0"/>
              <a:t>;</a:t>
            </a:r>
          </a:p>
          <a:p>
            <a:pPr marL="457200" indent="-457200">
              <a:buFontTx/>
              <a:buChar char="-"/>
            </a:pPr>
            <a:r>
              <a:rPr lang="ro-RO" sz="2400" b="1" dirty="0" smtClean="0"/>
              <a:t>Video </a:t>
            </a:r>
            <a:r>
              <a:rPr lang="en-US" sz="2400" b="1" dirty="0" smtClean="0"/>
              <a:t>project</a:t>
            </a:r>
            <a:r>
              <a:rPr lang="ro-RO" sz="2400" b="1" dirty="0" smtClean="0"/>
              <a:t>;</a:t>
            </a:r>
          </a:p>
          <a:p>
            <a:pPr marL="457200" indent="-457200">
              <a:buFontTx/>
              <a:buChar char="-"/>
            </a:pPr>
            <a:r>
              <a:rPr lang="ro-RO" sz="2400" b="1" dirty="0" smtClean="0"/>
              <a:t>Smart board; </a:t>
            </a:r>
            <a:endParaRPr lang="ro-RO" sz="2400" b="1" dirty="0"/>
          </a:p>
          <a:p>
            <a:endParaRPr lang="ro-RO" sz="2400" b="1" dirty="0" smtClean="0"/>
          </a:p>
          <a:p>
            <a:r>
              <a:rPr lang="ro-RO" sz="2400" b="1" dirty="0" smtClean="0"/>
              <a:t>Software: Adobe Photoshop, Adobe Lightroom and Adobe Premiere </a:t>
            </a:r>
            <a:endParaRPr lang="ro-RO" sz="2400" b="1" dirty="0">
              <a:solidFill>
                <a:srgbClr val="FF0000"/>
              </a:solidFill>
            </a:endParaRPr>
          </a:p>
          <a:p>
            <a:endParaRPr lang="ro-RO" sz="3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549" y="2268761"/>
            <a:ext cx="2080882" cy="138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018" y="3505200"/>
            <a:ext cx="216922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perspectiveAbove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074" name="Picture 2" descr="C:\Users\cornelia\Desktop\Photo gallery_TMA\Poze curs-TMA\_DSC41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871" y="4846418"/>
            <a:ext cx="2045867" cy="136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6725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609600"/>
          </a:xfrm>
        </p:spPr>
        <p:txBody>
          <a:bodyPr>
            <a:noAutofit/>
          </a:bodyPr>
          <a:lstStyle/>
          <a:p>
            <a:r>
              <a:rPr lang="ro-RO" sz="3600" b="1" dirty="0" smtClean="0"/>
              <a:t/>
            </a:r>
            <a:br>
              <a:rPr lang="ro-RO" sz="3600" b="1" dirty="0" smtClean="0"/>
            </a:br>
            <a:r>
              <a:rPr lang="ro-RO" sz="3600" b="1" dirty="0" smtClean="0"/>
              <a:t>EQUIPMENTS USED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asetăText 2"/>
          <p:cNvSpPr txBox="1"/>
          <p:nvPr/>
        </p:nvSpPr>
        <p:spPr>
          <a:xfrm>
            <a:off x="685800" y="1219200"/>
            <a:ext cx="8001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Students</a:t>
            </a:r>
            <a:r>
              <a:rPr lang="ro-RO" sz="2800" b="1" dirty="0" smtClean="0"/>
              <a:t> </a:t>
            </a:r>
            <a:r>
              <a:rPr lang="en-US" sz="2800" b="1" dirty="0" smtClean="0"/>
              <a:t>had</a:t>
            </a:r>
            <a:r>
              <a:rPr lang="ro-RO" sz="2800" b="1" dirty="0" smtClean="0"/>
              <a:t> acces </a:t>
            </a:r>
            <a:r>
              <a:rPr lang="en-US" sz="2800" b="1" dirty="0" smtClean="0"/>
              <a:t>to</a:t>
            </a:r>
            <a:r>
              <a:rPr lang="ro-RO" sz="2800" b="1" dirty="0" smtClean="0"/>
              <a:t> multimedia</a:t>
            </a:r>
            <a:r>
              <a:rPr lang="en-US" sz="2800" b="1" dirty="0" smtClean="0"/>
              <a:t> equipment's </a:t>
            </a:r>
            <a:r>
              <a:rPr lang="ro-RO" sz="2800" b="1" dirty="0" smtClean="0"/>
              <a:t>as:</a:t>
            </a:r>
          </a:p>
          <a:p>
            <a:endParaRPr lang="en-US" sz="2800" b="1" dirty="0" smtClean="0"/>
          </a:p>
          <a:p>
            <a:r>
              <a:rPr lang="ro-RO" sz="2800" b="1" dirty="0" smtClean="0"/>
              <a:t>Photo </a:t>
            </a:r>
            <a:r>
              <a:rPr lang="en-US" sz="2800" b="1" dirty="0" smtClean="0"/>
              <a:t>camera</a:t>
            </a:r>
            <a:r>
              <a:rPr lang="ro-RO" sz="2800" b="1" dirty="0" smtClean="0"/>
              <a:t>s:</a:t>
            </a:r>
            <a:endParaRPr lang="en-US" sz="2800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o-RO" sz="2800" b="1" dirty="0"/>
              <a:t>Nikon </a:t>
            </a:r>
            <a:r>
              <a:rPr lang="ro-RO" sz="2800" b="1" dirty="0" smtClean="0"/>
              <a:t>D700</a:t>
            </a:r>
            <a:r>
              <a:rPr lang="en-US" sz="2800" b="1" dirty="0" smtClean="0"/>
              <a:t>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Nikon 3200;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Nikon D5100;</a:t>
            </a:r>
            <a:endParaRPr lang="ro-RO" sz="2800" b="1" dirty="0"/>
          </a:p>
          <a:p>
            <a:endParaRPr lang="en-US" sz="2800" b="1" dirty="0" smtClean="0"/>
          </a:p>
          <a:p>
            <a:r>
              <a:rPr lang="en-US" sz="2800" b="1" dirty="0" smtClean="0"/>
              <a:t>Camera objectives</a:t>
            </a:r>
            <a:r>
              <a:rPr lang="ro-RO" sz="2800" b="1" dirty="0" smtClean="0"/>
              <a:t>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/>
              <a:t>18-55mm VR DX </a:t>
            </a:r>
            <a:r>
              <a:rPr lang="en-US" sz="2800" b="1" dirty="0" smtClean="0"/>
              <a:t>AF-S</a:t>
            </a:r>
            <a:r>
              <a:rPr lang="ro-RO" sz="2800" b="1" dirty="0" smtClean="0"/>
              <a:t>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/>
              <a:t>Nikon AF-S NIKKOR 24-70mm f/2.8G 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o-RO" sz="2800" b="1" dirty="0"/>
              <a:t>Nikon AF-S NIKKOR 14-24mm f/2.8G </a:t>
            </a:r>
            <a:r>
              <a:rPr lang="ro-RO" sz="2800" b="1" dirty="0" smtClean="0"/>
              <a:t>ED</a:t>
            </a:r>
          </a:p>
        </p:txBody>
      </p:sp>
      <p:pic>
        <p:nvPicPr>
          <p:cNvPr id="4" name="Picture 2" descr="C:\Users\cornelia\Desktop\Photo gallery_TMA\TMA13_TMA photo ses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2286000"/>
            <a:ext cx="2713892" cy="181132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90416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609600"/>
          </a:xfrm>
        </p:spPr>
        <p:txBody>
          <a:bodyPr>
            <a:noAutofit/>
          </a:bodyPr>
          <a:lstStyle/>
          <a:p>
            <a:r>
              <a:rPr lang="ro-RO" sz="3600" b="1" dirty="0" smtClean="0"/>
              <a:t/>
            </a:r>
            <a:br>
              <a:rPr lang="ro-RO" sz="3600" b="1" dirty="0" smtClean="0"/>
            </a:br>
            <a:r>
              <a:rPr lang="en-US" sz="3600" b="1" dirty="0" smtClean="0"/>
              <a:t>Trainers feed back&amp; recommendation's 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5" name="CasetăText 4"/>
          <p:cNvSpPr txBox="1"/>
          <p:nvPr/>
        </p:nvSpPr>
        <p:spPr>
          <a:xfrm>
            <a:off x="1066800" y="1066800"/>
            <a:ext cx="8077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“Regarding my activity as a trainer I can say that Telecentre Multimedia </a:t>
            </a:r>
            <a:r>
              <a:rPr lang="en-US" sz="2400" b="1" dirty="0"/>
              <a:t>A</a:t>
            </a:r>
            <a:r>
              <a:rPr lang="en-US" sz="2400" b="1" dirty="0" smtClean="0"/>
              <a:t>cademy project was a very </a:t>
            </a:r>
            <a:r>
              <a:rPr lang="en-US" sz="2400" b="1" dirty="0"/>
              <a:t>good opportunity to improve my teaching technique of a course especially </a:t>
            </a:r>
            <a:r>
              <a:rPr lang="en-US" sz="2400" b="1" dirty="0" smtClean="0"/>
              <a:t>dedicated and designed for adult learners, given the fact that in the past I did this kind of trainings for many groups of children” – ALEXANDRU CRISAN, TMA trainer in Romania - Professional</a:t>
            </a:r>
            <a:r>
              <a:rPr lang="ro-RO" sz="2400" b="1" dirty="0" smtClean="0"/>
              <a:t> </a:t>
            </a:r>
            <a:r>
              <a:rPr lang="en-US" sz="2400" b="1" dirty="0" smtClean="0"/>
              <a:t>photographer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Recommendations – </a:t>
            </a:r>
            <a:r>
              <a:rPr lang="en-US" sz="2400" dirty="0" smtClean="0"/>
              <a:t>small changes must be made in </a:t>
            </a:r>
            <a:r>
              <a:rPr lang="en-US" sz="2400" dirty="0"/>
              <a:t>the  curriculum </a:t>
            </a:r>
            <a:r>
              <a:rPr lang="en-US" sz="2400" dirty="0" smtClean="0"/>
              <a:t>content that was developed</a:t>
            </a:r>
            <a:endParaRPr lang="en-US" sz="2400" dirty="0"/>
          </a:p>
          <a:p>
            <a:r>
              <a:rPr lang="en-US" sz="2400" b="1" dirty="0" smtClean="0"/>
              <a:t>Photography module – </a:t>
            </a:r>
            <a:r>
              <a:rPr lang="en-US" sz="2400" b="1" dirty="0" smtClean="0"/>
              <a:t>missing </a:t>
            </a:r>
            <a:r>
              <a:rPr lang="ro-RO" sz="2400" b="1" dirty="0" smtClean="0"/>
              <a:t>ex</a:t>
            </a:r>
            <a:r>
              <a:rPr lang="en-US" sz="2400" b="1" dirty="0" err="1" smtClean="0"/>
              <a:t>planations</a:t>
            </a:r>
            <a:r>
              <a:rPr lang="ro-RO" sz="2400" b="1" dirty="0"/>
              <a:t> </a:t>
            </a:r>
            <a:r>
              <a:rPr lang="ro-RO" sz="2400" b="1" dirty="0" err="1" smtClean="0"/>
              <a:t>which</a:t>
            </a:r>
            <a:r>
              <a:rPr lang="ro-RO" sz="2400" b="1" dirty="0" smtClean="0"/>
              <a:t> </a:t>
            </a:r>
            <a:r>
              <a:rPr lang="ro-RO" sz="2400" b="1" dirty="0" err="1" smtClean="0"/>
              <a:t>should</a:t>
            </a:r>
            <a:r>
              <a:rPr lang="en-US" sz="2400" b="1" dirty="0" smtClean="0"/>
              <a:t> </a:t>
            </a:r>
            <a:r>
              <a:rPr lang="en-US" sz="2400" b="1" dirty="0" smtClean="0"/>
              <a:t>be </a:t>
            </a:r>
            <a:r>
              <a:rPr lang="en-US" sz="2400" b="1" dirty="0" smtClean="0"/>
              <a:t>added</a:t>
            </a:r>
            <a:r>
              <a:rPr lang="ro-RO" sz="2400" b="1" dirty="0" smtClean="0"/>
              <a:t>: </a:t>
            </a:r>
            <a:r>
              <a:rPr lang="en-US" sz="2400" b="1" dirty="0" smtClean="0"/>
              <a:t>difference </a:t>
            </a:r>
            <a:r>
              <a:rPr lang="en-US" sz="2400" b="1" dirty="0"/>
              <a:t>between the devices / objectives DX (crop) and equipment / objectives FX (full-frame) and their operation mode.</a:t>
            </a:r>
          </a:p>
        </p:txBody>
      </p:sp>
    </p:spTree>
    <p:extLst>
      <p:ext uri="{BB962C8B-B14F-4D97-AF65-F5344CB8AC3E}">
        <p14:creationId xmlns:p14="http://schemas.microsoft.com/office/powerpoint/2010/main" val="236434647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01000" cy="609600"/>
          </a:xfrm>
        </p:spPr>
        <p:txBody>
          <a:bodyPr>
            <a:noAutofit/>
          </a:bodyPr>
          <a:lstStyle/>
          <a:p>
            <a:r>
              <a:rPr lang="ro-RO" sz="3600" b="1" dirty="0" smtClean="0"/>
              <a:t/>
            </a:r>
            <a:br>
              <a:rPr lang="ro-RO" sz="3600" b="1" dirty="0" smtClean="0"/>
            </a:br>
            <a:r>
              <a:rPr lang="en-US" sz="3600" b="1" dirty="0" smtClean="0"/>
              <a:t>Trainers feed back&amp; recommendation's 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5" name="CasetăText 4"/>
          <p:cNvSpPr txBox="1"/>
          <p:nvPr/>
        </p:nvSpPr>
        <p:spPr>
          <a:xfrm>
            <a:off x="691662" y="762000"/>
            <a:ext cx="8458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Recommendations &amp; feed back</a:t>
            </a:r>
          </a:p>
          <a:p>
            <a:endParaRPr lang="en-US" sz="2400" b="1" dirty="0" smtClean="0"/>
          </a:p>
          <a:p>
            <a:r>
              <a:rPr lang="en-US" sz="2200" b="1" dirty="0" smtClean="0"/>
              <a:t>“Even </a:t>
            </a:r>
            <a:r>
              <a:rPr lang="en-US" sz="2200" b="1" dirty="0"/>
              <a:t>if the photo </a:t>
            </a:r>
            <a:r>
              <a:rPr lang="en-US" sz="2200" b="1" dirty="0" smtClean="0"/>
              <a:t>module </a:t>
            </a:r>
            <a:r>
              <a:rPr lang="en-US" sz="2200" b="1" dirty="0"/>
              <a:t>is called "basics of photography" I </a:t>
            </a:r>
            <a:r>
              <a:rPr lang="en-US" sz="2200" b="1" dirty="0" smtClean="0"/>
              <a:t>think this aspect is very important in </a:t>
            </a:r>
            <a:r>
              <a:rPr lang="en-US" sz="2200" b="1" dirty="0"/>
              <a:t>learning </a:t>
            </a:r>
            <a:r>
              <a:rPr lang="en-US" sz="2200" b="1" dirty="0" smtClean="0"/>
              <a:t>how </a:t>
            </a:r>
            <a:r>
              <a:rPr lang="en-US" sz="2200" b="1" dirty="0"/>
              <a:t>to use a DSLR camera and capture </a:t>
            </a:r>
            <a:r>
              <a:rPr lang="en-US" sz="2200" b="1" dirty="0" smtClean="0"/>
              <a:t>quality images”.  </a:t>
            </a:r>
            <a:endParaRPr lang="en-US" sz="2200" b="1" dirty="0"/>
          </a:p>
          <a:p>
            <a:endParaRPr lang="en-US" sz="2200" b="1" dirty="0" smtClean="0"/>
          </a:p>
          <a:p>
            <a:pPr marL="342900" indent="-342900">
              <a:buFontTx/>
              <a:buChar char="-"/>
            </a:pPr>
            <a:r>
              <a:rPr lang="en-US" sz="2200" b="1" dirty="0" smtClean="0"/>
              <a:t>I would introduce new parts related to </a:t>
            </a:r>
            <a:r>
              <a:rPr lang="en-US" sz="2200" b="1" dirty="0"/>
              <a:t>equipment and work </a:t>
            </a:r>
            <a:r>
              <a:rPr lang="en-US" sz="2200" b="1" dirty="0" smtClean="0"/>
              <a:t>processes;</a:t>
            </a:r>
          </a:p>
          <a:p>
            <a:pPr marL="342900" indent="-342900">
              <a:buFontTx/>
              <a:buChar char="-"/>
            </a:pPr>
            <a:r>
              <a:rPr lang="en-US" sz="2200" b="1" dirty="0" smtClean="0"/>
              <a:t>Some parts related to </a:t>
            </a:r>
            <a:r>
              <a:rPr lang="en-US" sz="2200" b="1" dirty="0"/>
              <a:t>the </a:t>
            </a:r>
            <a:r>
              <a:rPr lang="en-US" sz="2200" b="1" dirty="0" smtClean="0"/>
              <a:t>history of photography/video/audio I think that can be removed;</a:t>
            </a:r>
          </a:p>
          <a:p>
            <a:pPr marL="342900" indent="-342900">
              <a:buFontTx/>
              <a:buChar char="-"/>
            </a:pPr>
            <a:r>
              <a:rPr lang="en-US" sz="2200" b="1" dirty="0" smtClean="0"/>
              <a:t>Duration of the training modules is good but I think that it must be correlated with the interest of the learners for each of the three modules. </a:t>
            </a:r>
          </a:p>
          <a:p>
            <a:endParaRPr lang="en-US" sz="2400" b="1" dirty="0" smtClean="0"/>
          </a:p>
          <a:p>
            <a:r>
              <a:rPr lang="en-US" sz="2200" b="1" dirty="0" smtClean="0"/>
              <a:t>“The </a:t>
            </a:r>
            <a:r>
              <a:rPr lang="en-US" sz="2200" b="1" dirty="0"/>
              <a:t>course can be adapted </a:t>
            </a:r>
            <a:r>
              <a:rPr lang="en-US" sz="2200" b="1" dirty="0" smtClean="0"/>
              <a:t>during the training and the missing </a:t>
            </a:r>
            <a:r>
              <a:rPr lang="en-US" sz="2200" b="1" dirty="0"/>
              <a:t>parts can be summarized and explained </a:t>
            </a:r>
            <a:r>
              <a:rPr lang="en-US" sz="2200" b="1" dirty="0" smtClean="0"/>
              <a:t>briefly</a:t>
            </a:r>
            <a:r>
              <a:rPr lang="en-US" sz="2200" b="1" dirty="0"/>
              <a:t>, in addition to the written </a:t>
            </a:r>
            <a:r>
              <a:rPr lang="en-US" sz="2200" b="1" dirty="0" smtClean="0"/>
              <a:t>material” – this is the very good part of the training materials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0487589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609600"/>
          </a:xfrm>
        </p:spPr>
        <p:txBody>
          <a:bodyPr>
            <a:noAutofit/>
          </a:bodyPr>
          <a:lstStyle/>
          <a:p>
            <a:r>
              <a:rPr lang="ro-RO" sz="3600" b="1" dirty="0" smtClean="0"/>
              <a:t/>
            </a:r>
            <a:br>
              <a:rPr lang="ro-RO" sz="3600" b="1" dirty="0" smtClean="0"/>
            </a:br>
            <a:r>
              <a:rPr lang="en-US" sz="3600" b="1" dirty="0" smtClean="0"/>
              <a:t>Quotes from participants/opinions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asetăText 2"/>
          <p:cNvSpPr txBox="1"/>
          <p:nvPr/>
        </p:nvSpPr>
        <p:spPr>
          <a:xfrm>
            <a:off x="838200" y="990600"/>
            <a:ext cx="7924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It was a training that opened for me new horizons of knowledge, a very practical course that offered to all of us the chance to extract the essential ideas without making too much effort and also I managed to develop a range a skills that will help me in my professional paths!” tells Marian Duculescu – Trainer at County Youth Foundation </a:t>
            </a:r>
            <a:r>
              <a:rPr lang="en-GB" sz="2200" b="1" dirty="0" smtClean="0"/>
              <a:t>FITT</a:t>
            </a:r>
          </a:p>
          <a:p>
            <a:endParaRPr lang="ro-RO" sz="2000" b="1" dirty="0"/>
          </a:p>
        </p:txBody>
      </p:sp>
      <p:pic>
        <p:nvPicPr>
          <p:cNvPr id="4098" name="Picture 2" descr="C:\Users\cornelia\Desktop\Photo gallery_TMA\Poze curs-TMA\_DSC40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393" y="3200400"/>
            <a:ext cx="2324100" cy="348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0203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609600"/>
          </a:xfrm>
        </p:spPr>
        <p:txBody>
          <a:bodyPr>
            <a:noAutofit/>
          </a:bodyPr>
          <a:lstStyle/>
          <a:p>
            <a:r>
              <a:rPr lang="ro-RO" sz="3600" b="1" dirty="0" smtClean="0"/>
              <a:t/>
            </a:r>
            <a:br>
              <a:rPr lang="ro-RO" sz="3600" b="1" dirty="0" smtClean="0"/>
            </a:br>
            <a:r>
              <a:rPr lang="en-US" sz="3600" b="1" dirty="0" smtClean="0"/>
              <a:t>Quotes from participants/opinions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asetăText 2"/>
          <p:cNvSpPr txBox="1"/>
          <p:nvPr/>
        </p:nvSpPr>
        <p:spPr>
          <a:xfrm>
            <a:off x="838200" y="1295400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o-RO" sz="2000" b="1" dirty="0"/>
          </a:p>
          <a:p>
            <a:r>
              <a:rPr lang="en-GB" sz="2200" b="1" dirty="0"/>
              <a:t>“Photography is an image with an instantly magic character. During the Telecentre Multimedia Training we learned as better as possible to capture this snapshot!” tells Bogdan Verșigan – independent ICT trainer consultant </a:t>
            </a:r>
            <a:endParaRPr lang="en-GB" sz="2200" b="1" dirty="0" smtClean="0"/>
          </a:p>
        </p:txBody>
      </p:sp>
      <p:pic>
        <p:nvPicPr>
          <p:cNvPr id="5122" name="Picture 2" descr="C:\Users\cornelia\Desktop\Photo gallery_TMA\TMA photo_ Bogdan\DSC_01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557752"/>
            <a:ext cx="3810000" cy="252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24571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609600"/>
          </a:xfrm>
        </p:spPr>
        <p:txBody>
          <a:bodyPr>
            <a:noAutofit/>
          </a:bodyPr>
          <a:lstStyle/>
          <a:p>
            <a:r>
              <a:rPr lang="ro-RO" sz="3600" b="1" dirty="0" smtClean="0"/>
              <a:t/>
            </a:r>
            <a:br>
              <a:rPr lang="ro-RO" sz="3600" b="1" dirty="0" smtClean="0"/>
            </a:br>
            <a:r>
              <a:rPr lang="en-US" sz="3600" b="1" dirty="0" smtClean="0"/>
              <a:t>Quotes from participants/opinions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asetăText 2"/>
          <p:cNvSpPr txBox="1"/>
          <p:nvPr/>
        </p:nvSpPr>
        <p:spPr>
          <a:xfrm>
            <a:off x="838200" y="1295400"/>
            <a:ext cx="7924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“I learned that taking a picture is more than keeping a camera in your hand. To capture the essence of things and the movement in a single button press requires knowledge, perseverance and of course – some heart!”  </a:t>
            </a:r>
            <a:r>
              <a:rPr lang="en-GB" sz="2200" b="1" dirty="0" smtClean="0"/>
              <a:t>- tells </a:t>
            </a:r>
            <a:r>
              <a:rPr lang="en-GB" sz="2200" b="1" dirty="0"/>
              <a:t>Madalina Popițu – Project Manager at APEL Foundation and trainer&amp; career guidance counsellor</a:t>
            </a:r>
            <a:endParaRPr lang="ro-RO" sz="2200" b="1" dirty="0"/>
          </a:p>
          <a:p>
            <a:endParaRPr lang="ro-RO" sz="2400" dirty="0"/>
          </a:p>
          <a:p>
            <a:r>
              <a:rPr lang="en-GB" sz="2400" dirty="0"/>
              <a:t> </a:t>
            </a:r>
            <a:endParaRPr lang="ro-RO" sz="2400" dirty="0"/>
          </a:p>
          <a:p>
            <a:endParaRPr lang="ro-RO" dirty="0"/>
          </a:p>
        </p:txBody>
      </p:sp>
      <p:pic>
        <p:nvPicPr>
          <p:cNvPr id="6146" name="Picture 2" descr="C:\Users\cornelia\Desktop\Photo gallery_TMA\TMA photo_ Bogdan\DSC_03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57600"/>
            <a:ext cx="3810000" cy="252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11060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4800"/>
            <a:ext cx="91821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4825" y="1076325"/>
            <a:ext cx="8153400" cy="2286000"/>
          </a:xfrm>
        </p:spPr>
        <p:txBody>
          <a:bodyPr>
            <a:noAutofit/>
          </a:bodyPr>
          <a:lstStyle/>
          <a:p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2800" b="1" dirty="0"/>
              <a:t/>
            </a:r>
            <a:br>
              <a:rPr lang="ro-RO" sz="2800" b="1" dirty="0"/>
            </a:br>
            <a:r>
              <a:rPr lang="en-US" sz="2800" b="1" dirty="0" smtClean="0"/>
              <a:t>Thank </a:t>
            </a:r>
            <a:r>
              <a:rPr lang="en-US" sz="2800" b="1" dirty="0"/>
              <a:t>you!</a:t>
            </a:r>
            <a:br>
              <a:rPr lang="en-US" sz="2800" b="1" dirty="0"/>
            </a:br>
            <a:r>
              <a:rPr lang="en-US" sz="2800" b="1" dirty="0"/>
              <a:t>+40 256 498 172</a:t>
            </a:r>
            <a:br>
              <a:rPr lang="en-US" sz="2800" b="1" dirty="0"/>
            </a:br>
            <a:r>
              <a:rPr lang="en-US" sz="2800" b="1" dirty="0"/>
              <a:t>Cornelia Popescu, Project coordinator</a:t>
            </a:r>
            <a:br>
              <a:rPr lang="en-US" sz="2800" b="1" dirty="0"/>
            </a:br>
            <a:r>
              <a:rPr lang="en-US" sz="2800" b="1" dirty="0"/>
              <a:t>EOS Romania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8" name="Kép 7" descr="eu_flag_llp_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152400"/>
            <a:ext cx="1524000" cy="609600"/>
          </a:xfrm>
          <a:prstGeom prst="rect">
            <a:avLst/>
          </a:prstGeom>
        </p:spPr>
      </p:pic>
      <p:pic>
        <p:nvPicPr>
          <p:cNvPr id="9" name="Picture 3" descr="L:\_LĮA projektai\TMA\Logo\TM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1600200" cy="609600"/>
          </a:xfrm>
          <a:prstGeom prst="rect">
            <a:avLst/>
          </a:prstGeom>
          <a:noFill/>
        </p:spPr>
      </p:pic>
      <p:pic>
        <p:nvPicPr>
          <p:cNvPr id="6" name="Picture 2" descr="http://www.iconarchive.com/icons/studiomx/leomx/256/Web-ic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18" y="3505200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ceoworld.biz/ceo/wp-content/uploads/2009/10/email_at_ic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18" y="4267200"/>
            <a:ext cx="50006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tăText 1"/>
          <p:cNvSpPr txBox="1"/>
          <p:nvPr/>
        </p:nvSpPr>
        <p:spPr>
          <a:xfrm>
            <a:off x="1752600" y="35052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www.eos.ro </a:t>
            </a:r>
            <a:endParaRPr lang="en-US" sz="2000" b="1" dirty="0"/>
          </a:p>
        </p:txBody>
      </p:sp>
      <p:sp>
        <p:nvSpPr>
          <p:cNvPr id="4" name="CasetăText 3"/>
          <p:cNvSpPr txBox="1"/>
          <p:nvPr/>
        </p:nvSpPr>
        <p:spPr>
          <a:xfrm>
            <a:off x="1771650" y="4367153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/>
              <a:t>c</a:t>
            </a:r>
            <a:r>
              <a:rPr lang="en-US" sz="2000" b="1" dirty="0" smtClean="0"/>
              <a:t>ornelia.popescu@eos.ro</a:t>
            </a:r>
            <a:endParaRPr lang="en-US" sz="20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596</Words>
  <Application>Microsoft Office PowerPoint</Application>
  <PresentationFormat>Expunere pe ecran (4:3)</PresentationFormat>
  <Paragraphs>85</Paragraphs>
  <Slides>12</Slides>
  <Notes>12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12</vt:i4>
      </vt:variant>
    </vt:vector>
  </HeadingPairs>
  <TitlesOfParts>
    <vt:vector size="13" baseType="lpstr">
      <vt:lpstr>Office Theme</vt:lpstr>
      <vt:lpstr>TELECENTRE MULTIMEDIA ACADEMY PROJECT IN ROMANIA COORDINATOR: EOS ROMANIA</vt:lpstr>
      <vt:lpstr>TMA PILOT IN ROMANIA</vt:lpstr>
      <vt:lpstr>Prezentare PowerPoint</vt:lpstr>
      <vt:lpstr> PARTICIPANTS </vt:lpstr>
      <vt:lpstr> Training location </vt:lpstr>
      <vt:lpstr> EQUIPMENTS USED </vt:lpstr>
      <vt:lpstr> Trainers feed back&amp; recommendation's  </vt:lpstr>
      <vt:lpstr> Trainers feed back&amp; recommendation's  </vt:lpstr>
      <vt:lpstr> Quotes from participants/opinions </vt:lpstr>
      <vt:lpstr> Quotes from participants/opinions </vt:lpstr>
      <vt:lpstr> Quotes from participants/opinions </vt:lpstr>
      <vt:lpstr>  Thank you! +40 256 498 172 Cornelia Popescu, Project coordinator EOS Romania  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karjas</dc:creator>
  <cp:lastModifiedBy>Cornelia Popescu</cp:lastModifiedBy>
  <cp:revision>117</cp:revision>
  <dcterms:created xsi:type="dcterms:W3CDTF">2013-05-17T08:03:32Z</dcterms:created>
  <dcterms:modified xsi:type="dcterms:W3CDTF">2014-09-26T08:05:44Z</dcterms:modified>
</cp:coreProperties>
</file>