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71" r:id="rId6"/>
    <p:sldId id="260" r:id="rId7"/>
    <p:sldId id="263" r:id="rId8"/>
    <p:sldId id="262" r:id="rId9"/>
    <p:sldId id="261" r:id="rId10"/>
    <p:sldId id="267" r:id="rId11"/>
    <p:sldId id="269" r:id="rId12"/>
    <p:sldId id="265" r:id="rId13"/>
    <p:sldId id="266" r:id="rId14"/>
    <p:sldId id="268" r:id="rId15"/>
    <p:sldId id="270" r:id="rId16"/>
    <p:sldId id="264"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254"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932DE7AE-CC56-442A-8C07-D2BF310C2612}" type="datetimeFigureOut">
              <a:rPr lang="en-GB"/>
              <a:pPr>
                <a:defRPr/>
              </a:pPr>
              <a:t>25/09/2014</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186A54B6-3A7C-4FE8-AEE3-CC9C85874B89}"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8BDAEF5A-EFFF-45F3-B5FA-D7EA4DADE3FC}" type="datetimeFigureOut">
              <a:rPr lang="en-GB"/>
              <a:pPr>
                <a:defRPr/>
              </a:pPr>
              <a:t>25/09/2014</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77DAF642-83A1-41DF-B94D-6E9FF942AF97}"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CB8004E-4CDD-4E0A-8D91-D3BBC9460BCB}" type="datetimeFigureOut">
              <a:rPr lang="en-GB"/>
              <a:pPr>
                <a:defRPr/>
              </a:pPr>
              <a:t>25/09/2014</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A03B0BD1-C7B3-4F07-8027-F6AB7B360A53}"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E24A05DC-8D28-44C6-B765-A14B2467B437}" type="datetimeFigureOut">
              <a:rPr lang="en-GB"/>
              <a:pPr>
                <a:defRPr/>
              </a:pPr>
              <a:t>25/09/2014</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714CE080-6B38-4447-B332-63037B4F04BB}"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4BBD8BB4-5D64-466C-96C4-B593D8ADB172}" type="datetimeFigureOut">
              <a:rPr lang="en-GB"/>
              <a:pPr>
                <a:defRPr/>
              </a:pPr>
              <a:t>25/09/2014</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2F26C292-AF47-45DF-9705-51AF60B234B3}"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C52D460B-BBEA-4539-A579-906B6DCF0448}" type="datetimeFigureOut">
              <a:rPr lang="en-GB"/>
              <a:pPr>
                <a:defRPr/>
              </a:pPr>
              <a:t>25/09/2014</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C36A6BC4-78DD-46E0-BF7C-48835364DCD8}"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ED1CF95-07CD-412D-B367-0C05D9C79347}" type="datetimeFigureOut">
              <a:rPr lang="en-GB"/>
              <a:pPr>
                <a:defRPr/>
              </a:pPr>
              <a:t>25/09/2014</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B301FA80-C1E5-4801-BAED-707668A2B49A}"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C5977DE-4A9C-4327-B2A2-A9A0C6EA8D01}" type="datetimeFigureOut">
              <a:rPr lang="en-GB"/>
              <a:pPr>
                <a:defRPr/>
              </a:pPr>
              <a:t>25/09/2014</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5BDE8AD1-D21B-4192-85E0-3747EDD23CF9}"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B788CF1-D287-4AA8-9BEB-DA3E18877A11}" type="datetimeFigureOut">
              <a:rPr lang="en-GB"/>
              <a:pPr>
                <a:defRPr/>
              </a:pPr>
              <a:t>25/09/2014</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7F79AE5D-2B4A-4922-BDCE-606B086E6A16}"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9DBE4F83-60ED-47D4-A68D-72376BD7A294}" type="datetimeFigureOut">
              <a:rPr lang="en-GB"/>
              <a:pPr>
                <a:defRPr/>
              </a:pPr>
              <a:t>25/09/2014</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77060D86-88EE-4BFB-B766-AAC9179F33D8}"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4F08E203-FF77-439F-BB03-B86665ABB904}" type="datetimeFigureOut">
              <a:rPr lang="en-GB"/>
              <a:pPr>
                <a:defRPr/>
              </a:pPr>
              <a:t>25/09/2014</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177DEC3B-AF5F-46D8-A6BF-68ABEBFCE725}"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4C0534C-692F-4D1F-8449-4B02EE06E8D7}" type="datetimeFigureOut">
              <a:rPr lang="en-GB"/>
              <a:pPr>
                <a:defRPr/>
              </a:pPr>
              <a:t>25/09/2014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D96E380-37A3-4774-8DE3-57FD0E6DBE70}"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entury Gothic" pitchFamily="34" charset="0"/>
        </a:defRPr>
      </a:lvl2pPr>
      <a:lvl3pPr algn="ctr" rtl="0" eaLnBrk="0" fontAlgn="base" hangingPunct="0">
        <a:spcBef>
          <a:spcPct val="0"/>
        </a:spcBef>
        <a:spcAft>
          <a:spcPct val="0"/>
        </a:spcAft>
        <a:defRPr sz="4400">
          <a:solidFill>
            <a:schemeClr val="tx1"/>
          </a:solidFill>
          <a:latin typeface="Century Gothic" pitchFamily="34" charset="0"/>
        </a:defRPr>
      </a:lvl3pPr>
      <a:lvl4pPr algn="ctr" rtl="0" eaLnBrk="0" fontAlgn="base" hangingPunct="0">
        <a:spcBef>
          <a:spcPct val="0"/>
        </a:spcBef>
        <a:spcAft>
          <a:spcPct val="0"/>
        </a:spcAft>
        <a:defRPr sz="4400">
          <a:solidFill>
            <a:schemeClr val="tx1"/>
          </a:solidFill>
          <a:latin typeface="Century Gothic" pitchFamily="34" charset="0"/>
        </a:defRPr>
      </a:lvl4pPr>
      <a:lvl5pPr algn="ctr" rtl="0" eaLnBrk="0" fontAlgn="base" hangingPunct="0">
        <a:spcBef>
          <a:spcPct val="0"/>
        </a:spcBef>
        <a:spcAft>
          <a:spcPct val="0"/>
        </a:spcAft>
        <a:defRPr sz="4400">
          <a:solidFill>
            <a:schemeClr val="tx1"/>
          </a:solidFill>
          <a:latin typeface="Century Gothic" pitchFamily="34" charset="0"/>
        </a:defRPr>
      </a:lvl5pPr>
      <a:lvl6pPr marL="457200" algn="ctr" rtl="0" fontAlgn="base">
        <a:spcBef>
          <a:spcPct val="0"/>
        </a:spcBef>
        <a:spcAft>
          <a:spcPct val="0"/>
        </a:spcAft>
        <a:defRPr sz="4400">
          <a:solidFill>
            <a:schemeClr val="tx1"/>
          </a:solidFill>
          <a:latin typeface="Century Gothic" pitchFamily="34" charset="0"/>
        </a:defRPr>
      </a:lvl6pPr>
      <a:lvl7pPr marL="914400" algn="ctr" rtl="0" fontAlgn="base">
        <a:spcBef>
          <a:spcPct val="0"/>
        </a:spcBef>
        <a:spcAft>
          <a:spcPct val="0"/>
        </a:spcAft>
        <a:defRPr sz="4400">
          <a:solidFill>
            <a:schemeClr val="tx1"/>
          </a:solidFill>
          <a:latin typeface="Century Gothic" pitchFamily="34" charset="0"/>
        </a:defRPr>
      </a:lvl7pPr>
      <a:lvl8pPr marL="1371600" algn="ctr" rtl="0" fontAlgn="base">
        <a:spcBef>
          <a:spcPct val="0"/>
        </a:spcBef>
        <a:spcAft>
          <a:spcPct val="0"/>
        </a:spcAft>
        <a:defRPr sz="4400">
          <a:solidFill>
            <a:schemeClr val="tx1"/>
          </a:solidFill>
          <a:latin typeface="Century Gothic" pitchFamily="34" charset="0"/>
        </a:defRPr>
      </a:lvl8pPr>
      <a:lvl9pPr marL="1828800" algn="ctr" rtl="0" fontAlgn="base">
        <a:spcBef>
          <a:spcPct val="0"/>
        </a:spcBef>
        <a:spcAft>
          <a:spcPct val="0"/>
        </a:spcAft>
        <a:defRPr sz="4400">
          <a:solidFill>
            <a:schemeClr val="tx1"/>
          </a:solidFill>
          <a:latin typeface="Century Gothic"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ctrTitle"/>
          </p:nvPr>
        </p:nvSpPr>
        <p:spPr>
          <a:xfrm>
            <a:off x="684213" y="1268413"/>
            <a:ext cx="7772400" cy="1470025"/>
          </a:xfrm>
        </p:spPr>
        <p:txBody>
          <a:bodyPr/>
          <a:lstStyle/>
          <a:p>
            <a:pPr eaLnBrk="1" hangingPunct="1"/>
            <a:r>
              <a:rPr lang="hr-HR" sz="5400" smtClean="0"/>
              <a:t>Telecentar, Croatia</a:t>
            </a:r>
            <a:br>
              <a:rPr lang="hr-HR" sz="5400" smtClean="0"/>
            </a:br>
            <a:r>
              <a:rPr lang="hr-HR" sz="5400" smtClean="0"/>
              <a:t>Association Media, Croatia</a:t>
            </a:r>
            <a:endParaRPr lang="en-GB" sz="5400" smtClean="0"/>
          </a:p>
        </p:txBody>
      </p:sp>
      <p:sp>
        <p:nvSpPr>
          <p:cNvPr id="3" name="Subtitle 2"/>
          <p:cNvSpPr>
            <a:spLocks noGrp="1"/>
          </p:cNvSpPr>
          <p:nvPr>
            <p:ph type="subTitle" idx="1"/>
          </p:nvPr>
        </p:nvSpPr>
        <p:spPr/>
        <p:txBody>
          <a:bodyPr rtlCol="0">
            <a:normAutofit fontScale="92500" lnSpcReduction="10000"/>
          </a:bodyPr>
          <a:lstStyle/>
          <a:p>
            <a:pPr eaLnBrk="1" fontAlgn="auto" hangingPunct="1">
              <a:spcAft>
                <a:spcPts val="0"/>
              </a:spcAft>
              <a:buFont typeface="Arial" panose="020B0604020202020204" pitchFamily="34" charset="0"/>
              <a:buNone/>
              <a:defRPr/>
            </a:pPr>
            <a:r>
              <a:rPr lang="hr-HR" dirty="0" smtClean="0">
                <a:solidFill>
                  <a:schemeClr val="tx1">
                    <a:lumMod val="65000"/>
                    <a:lumOff val="35000"/>
                  </a:schemeClr>
                </a:solidFill>
              </a:rPr>
              <a:t>Practical demonstration of multimedia skills presented by participants of the TMA training programme in Croatia</a:t>
            </a:r>
            <a:endParaRPr lang="en-GB"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88" y="476250"/>
            <a:ext cx="8229600" cy="1143000"/>
          </a:xfrm>
        </p:spPr>
        <p:txBody>
          <a:bodyPr rtlCol="0">
            <a:normAutofit fontScale="90000"/>
          </a:bodyPr>
          <a:lstStyle/>
          <a:p>
            <a:pPr eaLnBrk="1" fontAlgn="auto" hangingPunct="1">
              <a:spcAft>
                <a:spcPts val="0"/>
              </a:spcAft>
              <a:defRPr/>
            </a:pPr>
            <a:r>
              <a:rPr lang="hr-HR" dirty="0" smtClean="0"/>
              <a:t>Association Media</a:t>
            </a:r>
            <a:br>
              <a:rPr lang="hr-HR" dirty="0" smtClean="0"/>
            </a:br>
            <a:endParaRPr lang="en-GB" dirty="0"/>
          </a:p>
        </p:txBody>
      </p:sp>
      <p:sp>
        <p:nvSpPr>
          <p:cNvPr id="14338" name="Content Placeholder 2"/>
          <p:cNvSpPr>
            <a:spLocks noGrp="1"/>
          </p:cNvSpPr>
          <p:nvPr>
            <p:ph idx="1"/>
          </p:nvPr>
        </p:nvSpPr>
        <p:spPr>
          <a:xfrm>
            <a:off x="250825" y="1628775"/>
            <a:ext cx="8507413" cy="4525963"/>
          </a:xfrm>
        </p:spPr>
        <p:txBody>
          <a:bodyPr/>
          <a:lstStyle/>
          <a:p>
            <a:pPr eaLnBrk="1" hangingPunct="1"/>
            <a:r>
              <a:rPr lang="hr-HR" smtClean="0">
                <a:solidFill>
                  <a:srgbClr val="595959"/>
                </a:solidFill>
              </a:rPr>
              <a:t>non profit group</a:t>
            </a:r>
          </a:p>
          <a:p>
            <a:pPr eaLnBrk="1" hangingPunct="1"/>
            <a:r>
              <a:rPr lang="hr-HR" smtClean="0">
                <a:solidFill>
                  <a:srgbClr val="595959"/>
                </a:solidFill>
              </a:rPr>
              <a:t>consists most of people working in the</a:t>
            </a:r>
            <a:r>
              <a:rPr lang="hr-HR" smtClean="0">
                <a:solidFill>
                  <a:srgbClr val="595959"/>
                </a:solidFill>
                <a:latin typeface="Arial" charset="0"/>
              </a:rPr>
              <a:t> </a:t>
            </a:r>
            <a:r>
              <a:rPr lang="hr-HR" smtClean="0">
                <a:solidFill>
                  <a:srgbClr val="595959"/>
                </a:solidFill>
              </a:rPr>
              <a:t>education system</a:t>
            </a:r>
            <a:r>
              <a:rPr lang="hr-HR" smtClean="0">
                <a:solidFill>
                  <a:srgbClr val="595959"/>
                </a:solidFill>
                <a:latin typeface="Arial" charset="0"/>
              </a:rPr>
              <a:t> </a:t>
            </a:r>
            <a:r>
              <a:rPr lang="hr-HR" smtClean="0">
                <a:solidFill>
                  <a:srgbClr val="595959"/>
                </a:solidFill>
              </a:rPr>
              <a:t>of Croatia</a:t>
            </a:r>
          </a:p>
          <a:p>
            <a:pPr eaLnBrk="1" hangingPunct="1"/>
            <a:r>
              <a:rPr lang="hr-HR" smtClean="0">
                <a:solidFill>
                  <a:srgbClr val="595959"/>
                </a:solidFill>
              </a:rPr>
              <a:t>Mision: </a:t>
            </a:r>
          </a:p>
          <a:p>
            <a:pPr eaLnBrk="1" hangingPunct="1">
              <a:buFont typeface="Arial" charset="0"/>
              <a:buNone/>
            </a:pPr>
            <a:r>
              <a:rPr lang="hr-HR" smtClean="0">
                <a:solidFill>
                  <a:srgbClr val="595959"/>
                </a:solidFill>
              </a:rPr>
              <a:t>	- media education for all generations</a:t>
            </a:r>
            <a:endParaRPr lang="en-GB" smtClean="0">
              <a:solidFill>
                <a:srgbClr val="595959"/>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Content Placeholder 2"/>
          <p:cNvSpPr>
            <a:spLocks noGrp="1"/>
          </p:cNvSpPr>
          <p:nvPr>
            <p:ph idx="1"/>
          </p:nvPr>
        </p:nvSpPr>
        <p:spPr>
          <a:xfrm>
            <a:off x="468313" y="908050"/>
            <a:ext cx="8229600" cy="4525963"/>
          </a:xfrm>
        </p:spPr>
        <p:txBody>
          <a:bodyPr/>
          <a:lstStyle/>
          <a:p>
            <a:pPr eaLnBrk="1" hangingPunct="1">
              <a:lnSpc>
                <a:spcPct val="90000"/>
              </a:lnSpc>
            </a:pPr>
            <a:r>
              <a:rPr lang="hr-HR" smtClean="0">
                <a:solidFill>
                  <a:srgbClr val="595959"/>
                </a:solidFill>
              </a:rPr>
              <a:t>we have started partnership with Telecentar, Zagreb and included in TMAs courses</a:t>
            </a:r>
          </a:p>
          <a:p>
            <a:pPr eaLnBrk="1" hangingPunct="1">
              <a:lnSpc>
                <a:spcPct val="90000"/>
              </a:lnSpc>
            </a:pPr>
            <a:r>
              <a:rPr lang="hr-HR" smtClean="0">
                <a:solidFill>
                  <a:srgbClr val="595959"/>
                </a:solidFill>
              </a:rPr>
              <a:t>These courses are structured of 3 basic moduls of photography, sound and video and also 3 advanced courses</a:t>
            </a:r>
          </a:p>
          <a:p>
            <a:pPr eaLnBrk="1" hangingPunct="1">
              <a:lnSpc>
                <a:spcPct val="90000"/>
              </a:lnSpc>
            </a:pPr>
            <a:r>
              <a:rPr lang="hr-HR" smtClean="0">
                <a:solidFill>
                  <a:srgbClr val="595959"/>
                </a:solidFill>
              </a:rPr>
              <a:t>We have finished 2 basic moduls of photography and sound and the</a:t>
            </a:r>
            <a:r>
              <a:rPr lang="hr-HR" smtClean="0">
                <a:solidFill>
                  <a:srgbClr val="595959"/>
                </a:solidFill>
                <a:latin typeface="Arial" charset="0"/>
              </a:rPr>
              <a:t> </a:t>
            </a:r>
            <a:r>
              <a:rPr lang="hr-HR" smtClean="0">
                <a:solidFill>
                  <a:srgbClr val="595959"/>
                </a:solidFill>
              </a:rPr>
              <a:t>third one of video is in process</a:t>
            </a:r>
            <a:endParaRPr lang="en-GB" smtClean="0">
              <a:solidFill>
                <a:srgbClr val="595959"/>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8313" y="333375"/>
            <a:ext cx="8229600" cy="4525963"/>
          </a:xfrm>
        </p:spPr>
        <p:txBody>
          <a:bodyPr rtlCol="0">
            <a:normAutofit/>
          </a:bodyPr>
          <a:lstStyle/>
          <a:p>
            <a:pPr eaLnBrk="1" fontAlgn="auto" hangingPunct="1">
              <a:spcAft>
                <a:spcPts val="0"/>
              </a:spcAft>
              <a:buFont typeface="Arial" panose="020B0604020202020204" pitchFamily="34" charset="0"/>
              <a:buChar char="•"/>
              <a:defRPr/>
            </a:pPr>
            <a:endParaRPr lang="en-GB" dirty="0"/>
          </a:p>
          <a:p>
            <a:pPr marL="0" indent="0" eaLnBrk="1" fontAlgn="auto" hangingPunct="1">
              <a:spcAft>
                <a:spcPts val="0"/>
              </a:spcAft>
              <a:buFont typeface="Arial" panose="020B0604020202020204" pitchFamily="34" charset="0"/>
              <a:buNone/>
              <a:defRPr/>
            </a:pPr>
            <a:r>
              <a:rPr lang="hr-HR" dirty="0" smtClean="0">
                <a:cs typeface="Arial" panose="020B0604020202020204" pitchFamily="34" charset="0"/>
              </a:rPr>
              <a:t>  </a:t>
            </a:r>
            <a:r>
              <a:rPr lang="en-GB" dirty="0" smtClean="0">
                <a:cs typeface="Arial" panose="020B0604020202020204" pitchFamily="34" charset="0"/>
              </a:rPr>
              <a:t> </a:t>
            </a:r>
            <a:r>
              <a:rPr lang="en-GB" dirty="0">
                <a:cs typeface="Arial" panose="020B0604020202020204" pitchFamily="34" charset="0"/>
              </a:rPr>
              <a:t>COURSE DESCRIPTION</a:t>
            </a:r>
            <a:r>
              <a:rPr lang="en-GB" dirty="0" smtClean="0">
                <a:cs typeface="Arial" panose="020B0604020202020204" pitchFamily="34" charset="0"/>
              </a:rPr>
              <a:t>:</a:t>
            </a:r>
            <a:endParaRPr lang="hr-HR" dirty="0" smtClean="0">
              <a:cs typeface="Arial" panose="020B0604020202020204" pitchFamily="34" charset="0"/>
            </a:endParaRPr>
          </a:p>
          <a:p>
            <a:pPr marL="0" indent="0" eaLnBrk="1" fontAlgn="auto" hangingPunct="1">
              <a:spcAft>
                <a:spcPts val="0"/>
              </a:spcAft>
              <a:buFont typeface="Arial" panose="020B0604020202020204" pitchFamily="34" charset="0"/>
              <a:buNone/>
              <a:defRPr/>
            </a:pPr>
            <a:r>
              <a:rPr lang="en-GB" b="1" dirty="0" smtClean="0">
                <a:cs typeface="Arial" panose="020B0604020202020204" pitchFamily="34" charset="0"/>
              </a:rPr>
              <a:t> </a:t>
            </a:r>
            <a:endParaRPr lang="en-GB" dirty="0">
              <a:cs typeface="Arial" panose="020B0604020202020204" pitchFamily="34" charset="0"/>
            </a:endParaRPr>
          </a:p>
          <a:p>
            <a:pPr eaLnBrk="1" fontAlgn="auto" hangingPunct="1">
              <a:spcAft>
                <a:spcPts val="0"/>
              </a:spcAft>
              <a:buFont typeface="Arial" panose="020B0604020202020204" pitchFamily="34" charset="0"/>
              <a:buChar char="•"/>
              <a:defRPr/>
            </a:pPr>
            <a:r>
              <a:rPr lang="en-GB" dirty="0">
                <a:solidFill>
                  <a:schemeClr val="tx1">
                    <a:lumMod val="65000"/>
                    <a:lumOff val="35000"/>
                  </a:schemeClr>
                </a:solidFill>
                <a:cs typeface="Arial" panose="020B0604020202020204" pitchFamily="34" charset="0"/>
              </a:rPr>
              <a:t>In lectures, </a:t>
            </a:r>
            <a:r>
              <a:rPr lang="en-GB" dirty="0" smtClean="0">
                <a:solidFill>
                  <a:schemeClr val="tx1">
                    <a:lumMod val="65000"/>
                    <a:lumOff val="35000"/>
                  </a:schemeClr>
                </a:solidFill>
                <a:cs typeface="Arial" panose="020B0604020202020204" pitchFamily="34" charset="0"/>
              </a:rPr>
              <a:t>students </a:t>
            </a:r>
            <a:r>
              <a:rPr lang="hr-HR" dirty="0" smtClean="0">
                <a:solidFill>
                  <a:schemeClr val="tx1">
                    <a:lumMod val="65000"/>
                    <a:lumOff val="35000"/>
                  </a:schemeClr>
                </a:solidFill>
                <a:cs typeface="Arial" panose="020B0604020202020204" pitchFamily="34" charset="0"/>
              </a:rPr>
              <a:t>have learned </a:t>
            </a:r>
            <a:r>
              <a:rPr lang="en-GB" dirty="0" smtClean="0">
                <a:solidFill>
                  <a:schemeClr val="tx1">
                    <a:lumMod val="65000"/>
                    <a:lumOff val="35000"/>
                  </a:schemeClr>
                </a:solidFill>
                <a:cs typeface="Arial" panose="020B0604020202020204" pitchFamily="34" charset="0"/>
              </a:rPr>
              <a:t>theoretical </a:t>
            </a:r>
            <a:r>
              <a:rPr lang="en-GB" dirty="0">
                <a:solidFill>
                  <a:schemeClr val="tx1">
                    <a:lumMod val="65000"/>
                    <a:lumOff val="35000"/>
                  </a:schemeClr>
                </a:solidFill>
                <a:cs typeface="Arial" panose="020B0604020202020204" pitchFamily="34" charset="0"/>
              </a:rPr>
              <a:t>basics of multimedia production, including digital sound, digital photography and digital video.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288" y="692150"/>
            <a:ext cx="8229600" cy="4525963"/>
          </a:xfrm>
        </p:spPr>
        <p:txBody>
          <a:bodyPr rtlCol="0">
            <a:noAutofit/>
          </a:bodyPr>
          <a:lstStyle/>
          <a:p>
            <a:pPr eaLnBrk="1" fontAlgn="auto" hangingPunct="1">
              <a:spcAft>
                <a:spcPts val="0"/>
              </a:spcAft>
              <a:buFont typeface="Arial" panose="020B0604020202020204" pitchFamily="34" charset="0"/>
              <a:buChar char="•"/>
              <a:defRPr/>
            </a:pPr>
            <a:r>
              <a:rPr lang="en-GB" dirty="0">
                <a:solidFill>
                  <a:schemeClr val="tx1">
                    <a:lumMod val="65000"/>
                    <a:lumOff val="35000"/>
                  </a:schemeClr>
                </a:solidFill>
                <a:cs typeface="Arial" panose="020B0604020202020204" pitchFamily="34" charset="0"/>
              </a:rPr>
              <a:t>During the first part of exercises, students </a:t>
            </a:r>
            <a:r>
              <a:rPr lang="hr-HR" dirty="0">
                <a:solidFill>
                  <a:schemeClr val="tx1">
                    <a:lumMod val="65000"/>
                    <a:lumOff val="35000"/>
                  </a:schemeClr>
                </a:solidFill>
                <a:cs typeface="Arial" panose="020B0604020202020204" pitchFamily="34" charset="0"/>
              </a:rPr>
              <a:t>have</a:t>
            </a:r>
            <a:r>
              <a:rPr lang="en-GB" dirty="0">
                <a:solidFill>
                  <a:schemeClr val="tx1">
                    <a:lumMod val="65000"/>
                    <a:lumOff val="35000"/>
                  </a:schemeClr>
                </a:solidFill>
                <a:cs typeface="Arial" panose="020B0604020202020204" pitchFamily="34" charset="0"/>
              </a:rPr>
              <a:t> acquire</a:t>
            </a:r>
            <a:r>
              <a:rPr lang="hr-HR" dirty="0">
                <a:solidFill>
                  <a:schemeClr val="tx1">
                    <a:lumMod val="65000"/>
                    <a:lumOff val="35000"/>
                  </a:schemeClr>
                </a:solidFill>
                <a:cs typeface="Arial" panose="020B0604020202020204" pitchFamily="34" charset="0"/>
              </a:rPr>
              <a:t>d</a:t>
            </a:r>
            <a:r>
              <a:rPr lang="en-GB" dirty="0">
                <a:solidFill>
                  <a:schemeClr val="tx1">
                    <a:lumMod val="65000"/>
                    <a:lumOff val="35000"/>
                  </a:schemeClr>
                </a:solidFill>
                <a:cs typeface="Arial" panose="020B0604020202020204" pitchFamily="34" charset="0"/>
              </a:rPr>
              <a:t> basic skills of sound recording and editing and </a:t>
            </a:r>
            <a:r>
              <a:rPr lang="hr-HR" dirty="0">
                <a:solidFill>
                  <a:schemeClr val="tx1">
                    <a:lumMod val="65000"/>
                    <a:lumOff val="35000"/>
                  </a:schemeClr>
                </a:solidFill>
                <a:cs typeface="Arial" panose="020B0604020202020204" pitchFamily="34" charset="0"/>
              </a:rPr>
              <a:t>have </a:t>
            </a:r>
            <a:r>
              <a:rPr lang="en-GB" dirty="0">
                <a:solidFill>
                  <a:schemeClr val="tx1">
                    <a:lumMod val="65000"/>
                    <a:lumOff val="35000"/>
                  </a:schemeClr>
                </a:solidFill>
                <a:cs typeface="Arial" panose="020B0604020202020204" pitchFamily="34" charset="0"/>
              </a:rPr>
              <a:t>participate</a:t>
            </a:r>
            <a:r>
              <a:rPr lang="hr-HR" dirty="0">
                <a:solidFill>
                  <a:schemeClr val="tx1">
                    <a:lumMod val="65000"/>
                    <a:lumOff val="35000"/>
                  </a:schemeClr>
                </a:solidFill>
                <a:cs typeface="Arial" panose="020B0604020202020204" pitchFamily="34" charset="0"/>
              </a:rPr>
              <a:t>d</a:t>
            </a:r>
            <a:r>
              <a:rPr lang="en-GB" dirty="0">
                <a:solidFill>
                  <a:schemeClr val="tx1">
                    <a:lumMod val="65000"/>
                    <a:lumOff val="35000"/>
                  </a:schemeClr>
                </a:solidFill>
                <a:cs typeface="Arial" panose="020B0604020202020204" pitchFamily="34" charset="0"/>
              </a:rPr>
              <a:t> in a team production of digital audio content. </a:t>
            </a:r>
            <a:endParaRPr lang="hr-HR" dirty="0">
              <a:solidFill>
                <a:schemeClr val="tx1">
                  <a:lumMod val="65000"/>
                  <a:lumOff val="35000"/>
                </a:schemeClr>
              </a:solidFill>
              <a:cs typeface="Arial" panose="020B0604020202020204" pitchFamily="34" charset="0"/>
            </a:endParaRPr>
          </a:p>
          <a:p>
            <a:pPr eaLnBrk="1" fontAlgn="auto" hangingPunct="1">
              <a:spcAft>
                <a:spcPts val="0"/>
              </a:spcAft>
              <a:buFont typeface="Arial" panose="020B0604020202020204" pitchFamily="34" charset="0"/>
              <a:buChar char="•"/>
              <a:defRPr/>
            </a:pPr>
            <a:r>
              <a:rPr lang="en-GB" dirty="0">
                <a:solidFill>
                  <a:schemeClr val="tx1">
                    <a:lumMod val="65000"/>
                    <a:lumOff val="35000"/>
                  </a:schemeClr>
                </a:solidFill>
                <a:cs typeface="Arial" panose="020B0604020202020204" pitchFamily="34" charset="0"/>
              </a:rPr>
              <a:t>In the second part of exercises, they will learn the basic skills of photography and image editing and participate in a team production of digital photos.</a:t>
            </a:r>
            <a:endParaRPr lang="hr-HR" dirty="0">
              <a:solidFill>
                <a:schemeClr val="tx1">
                  <a:lumMod val="65000"/>
                  <a:lumOff val="35000"/>
                </a:schemeClr>
              </a:solidFill>
              <a:cs typeface="Arial" panose="020B0604020202020204" pitchFamily="34" charset="0"/>
            </a:endParaRPr>
          </a:p>
          <a:p>
            <a:pPr marL="0" indent="0" eaLnBrk="1" fontAlgn="auto" hangingPunct="1">
              <a:spcAft>
                <a:spcPts val="0"/>
              </a:spcAft>
              <a:buFont typeface="Arial" panose="020B0604020202020204" pitchFamily="34" charset="0"/>
              <a:buNone/>
              <a:defRPr/>
            </a:pPr>
            <a:endParaRPr lang="en-GB"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1612"/>
          </a:xfrm>
        </p:spPr>
        <p:txBody>
          <a:bodyPr rtlCol="0">
            <a:normAutofit fontScale="90000"/>
          </a:bodyPr>
          <a:lstStyle/>
          <a:p>
            <a:pPr eaLnBrk="1" fontAlgn="auto" hangingPunct="1">
              <a:spcAft>
                <a:spcPts val="0"/>
              </a:spcAft>
              <a:defRPr/>
            </a:pPr>
            <a:endParaRPr lang="en-GB" dirty="0"/>
          </a:p>
        </p:txBody>
      </p:sp>
      <p:sp>
        <p:nvSpPr>
          <p:cNvPr id="18434" name="Content Placeholder 2"/>
          <p:cNvSpPr>
            <a:spLocks noGrp="1"/>
          </p:cNvSpPr>
          <p:nvPr>
            <p:ph idx="1"/>
          </p:nvPr>
        </p:nvSpPr>
        <p:spPr>
          <a:xfrm>
            <a:off x="468313" y="765175"/>
            <a:ext cx="8229600" cy="4525963"/>
          </a:xfrm>
        </p:spPr>
        <p:txBody>
          <a:bodyPr/>
          <a:lstStyle/>
          <a:p>
            <a:pPr eaLnBrk="1" hangingPunct="1"/>
            <a:r>
              <a:rPr lang="en-GB" smtClean="0">
                <a:solidFill>
                  <a:srgbClr val="595959"/>
                </a:solidFill>
                <a:cs typeface="Arial" charset="0"/>
              </a:rPr>
              <a:t>In </a:t>
            </a:r>
            <a:r>
              <a:rPr lang="hr-HR" smtClean="0">
                <a:solidFill>
                  <a:srgbClr val="595959"/>
                </a:solidFill>
                <a:latin typeface="Arial" charset="0"/>
                <a:cs typeface="Arial" charset="0"/>
              </a:rPr>
              <a:t>the </a:t>
            </a:r>
            <a:r>
              <a:rPr lang="hr-HR" smtClean="0">
                <a:solidFill>
                  <a:srgbClr val="595959"/>
                </a:solidFill>
                <a:cs typeface="Arial" charset="0"/>
              </a:rPr>
              <a:t>advanced modules </a:t>
            </a:r>
            <a:r>
              <a:rPr lang="en-GB" smtClean="0">
                <a:solidFill>
                  <a:srgbClr val="595959"/>
                </a:solidFill>
                <a:cs typeface="Arial" charset="0"/>
              </a:rPr>
              <a:t>of exercises,  students will learn how to shoot and edit video. The final team production exercises will combine the skills of digital video production with previously acquired skills of digital sound production and photography. </a:t>
            </a:r>
          </a:p>
          <a:p>
            <a:pPr eaLnBrk="1" hangingPunct="1"/>
            <a:endParaRPr lang="en-GB"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endParaRPr lang="en-GB" smtClean="0"/>
          </a:p>
        </p:txBody>
      </p:sp>
      <p:pic>
        <p:nvPicPr>
          <p:cNvPr id="19459" name="Content Placeholder 9"/>
          <p:cNvPicPr>
            <a:picLocks noGrp="1" noChangeAspect="1"/>
          </p:cNvPicPr>
          <p:nvPr>
            <p:ph idx="1"/>
          </p:nvPr>
        </p:nvPicPr>
        <p:blipFill>
          <a:blip r:embed="rId2"/>
          <a:srcRect/>
          <a:stretch>
            <a:fillRect/>
          </a:stretch>
        </p:blipFill>
        <p:spPr>
          <a:xfrm>
            <a:off x="939800" y="704850"/>
            <a:ext cx="7264400" cy="5448300"/>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endParaRPr lang="en-GB" smtClean="0"/>
          </a:p>
        </p:txBody>
      </p:sp>
      <p:pic>
        <p:nvPicPr>
          <p:cNvPr id="20483" name="Content Placeholder 4"/>
          <p:cNvPicPr>
            <a:picLocks noGrp="1" noChangeAspect="1"/>
          </p:cNvPicPr>
          <p:nvPr>
            <p:ph idx="1"/>
          </p:nvPr>
        </p:nvPicPr>
        <p:blipFill>
          <a:blip r:embed="rId2"/>
          <a:srcRect/>
          <a:stretch>
            <a:fillRect/>
          </a:stretch>
        </p:blipFill>
        <p:spPr>
          <a:xfrm>
            <a:off x="2195513" y="115888"/>
            <a:ext cx="4897437" cy="6567487"/>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endParaRPr lang="en-GB" smtClean="0"/>
          </a:p>
        </p:txBody>
      </p:sp>
      <p:pic>
        <p:nvPicPr>
          <p:cNvPr id="21507" name="Content Placeholder 4"/>
          <p:cNvPicPr>
            <a:picLocks noGrp="1" noChangeAspect="1"/>
          </p:cNvPicPr>
          <p:nvPr>
            <p:ph idx="1"/>
          </p:nvPr>
        </p:nvPicPr>
        <p:blipFill>
          <a:blip r:embed="rId2"/>
          <a:srcRect/>
          <a:stretch>
            <a:fillRect/>
          </a:stretch>
        </p:blipFill>
        <p:spPr>
          <a:xfrm>
            <a:off x="395288" y="620713"/>
            <a:ext cx="8428037" cy="5616575"/>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endParaRPr lang="en-GB" smtClean="0"/>
          </a:p>
        </p:txBody>
      </p:sp>
      <p:pic>
        <p:nvPicPr>
          <p:cNvPr id="22531" name="Content Placeholder 3"/>
          <p:cNvPicPr>
            <a:picLocks noGrp="1" noChangeAspect="1"/>
          </p:cNvPicPr>
          <p:nvPr>
            <p:ph idx="1"/>
          </p:nvPr>
        </p:nvPicPr>
        <p:blipFill>
          <a:blip r:embed="rId2"/>
          <a:srcRect/>
          <a:stretch>
            <a:fillRect/>
          </a:stretch>
        </p:blipFill>
        <p:spPr>
          <a:xfrm>
            <a:off x="323850" y="584200"/>
            <a:ext cx="8532813" cy="5689600"/>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endParaRPr lang="en-GB" smtClean="0"/>
          </a:p>
        </p:txBody>
      </p:sp>
      <p:pic>
        <p:nvPicPr>
          <p:cNvPr id="23555" name="Content Placeholder 3"/>
          <p:cNvPicPr>
            <a:picLocks noGrp="1" noChangeAspect="1"/>
          </p:cNvPicPr>
          <p:nvPr>
            <p:ph idx="1"/>
          </p:nvPr>
        </p:nvPicPr>
        <p:blipFill>
          <a:blip r:embed="rId2"/>
          <a:srcRect/>
          <a:stretch>
            <a:fillRect/>
          </a:stretch>
        </p:blipFill>
        <p:spPr>
          <a:xfrm>
            <a:off x="250825" y="549275"/>
            <a:ext cx="8642350" cy="5759450"/>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endParaRPr lang="en-GB" smtClean="0"/>
          </a:p>
        </p:txBody>
      </p:sp>
      <p:pic>
        <p:nvPicPr>
          <p:cNvPr id="24579" name="Content Placeholder 3"/>
          <p:cNvPicPr>
            <a:picLocks noGrp="1" noChangeAspect="1"/>
          </p:cNvPicPr>
          <p:nvPr>
            <p:ph idx="1"/>
          </p:nvPr>
        </p:nvPicPr>
        <p:blipFill>
          <a:blip r:embed="rId2"/>
          <a:srcRect/>
          <a:stretch>
            <a:fillRect/>
          </a:stretch>
        </p:blipFill>
        <p:spPr>
          <a:xfrm>
            <a:off x="2484438" y="296863"/>
            <a:ext cx="4175125" cy="6264275"/>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endParaRPr lang="en-GB" smtClean="0"/>
          </a:p>
        </p:txBody>
      </p:sp>
      <p:pic>
        <p:nvPicPr>
          <p:cNvPr id="25603" name="Content Placeholder 3"/>
          <p:cNvPicPr>
            <a:picLocks noGrp="1" noChangeAspect="1"/>
          </p:cNvPicPr>
          <p:nvPr>
            <p:ph idx="1"/>
          </p:nvPr>
        </p:nvPicPr>
        <p:blipFill>
          <a:blip r:embed="rId2"/>
          <a:srcRect/>
          <a:stretch>
            <a:fillRect/>
          </a:stretch>
        </p:blipFill>
        <p:spPr>
          <a:xfrm>
            <a:off x="2195513" y="260350"/>
            <a:ext cx="4752975" cy="6337300"/>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endParaRPr lang="en-GB" smtClean="0"/>
          </a:p>
        </p:txBody>
      </p:sp>
      <p:pic>
        <p:nvPicPr>
          <p:cNvPr id="26627" name="Content Placeholder 3"/>
          <p:cNvPicPr>
            <a:picLocks noGrp="1" noChangeAspect="1"/>
          </p:cNvPicPr>
          <p:nvPr>
            <p:ph idx="1"/>
          </p:nvPr>
        </p:nvPicPr>
        <p:blipFill>
          <a:blip r:embed="rId2"/>
          <a:srcRect/>
          <a:stretch>
            <a:fillRect/>
          </a:stretch>
        </p:blipFill>
        <p:spPr>
          <a:xfrm>
            <a:off x="395288" y="296863"/>
            <a:ext cx="8353425" cy="6264275"/>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pPr eaLnBrk="1" hangingPunct="1"/>
            <a:endParaRPr lang="en-GB" smtClean="0"/>
          </a:p>
        </p:txBody>
      </p:sp>
      <p:sp>
        <p:nvSpPr>
          <p:cNvPr id="27650" name="Content Placeholder 2"/>
          <p:cNvSpPr>
            <a:spLocks noGrp="1"/>
          </p:cNvSpPr>
          <p:nvPr>
            <p:ph idx="1"/>
          </p:nvPr>
        </p:nvSpPr>
        <p:spPr/>
        <p:txBody>
          <a:bodyPr/>
          <a:lstStyle/>
          <a:p>
            <a:pPr eaLnBrk="1" hangingPunct="1"/>
            <a:r>
              <a:rPr lang="hr-HR" smtClean="0">
                <a:solidFill>
                  <a:srgbClr val="595959"/>
                </a:solidFill>
              </a:rPr>
              <a:t>This type of education-for-educators gives a base for our further work with children and adults</a:t>
            </a:r>
          </a:p>
          <a:p>
            <a:pPr eaLnBrk="1" hangingPunct="1"/>
            <a:r>
              <a:rPr lang="hr-HR" smtClean="0">
                <a:solidFill>
                  <a:srgbClr val="595959"/>
                </a:solidFill>
              </a:rPr>
              <a:t>Telecentar, Zagreb and Association Media have found common aim to influence improvement of media literacy in our society</a:t>
            </a:r>
            <a:endParaRPr lang="en-GB" smtClean="0">
              <a:solidFill>
                <a:srgbClr val="595959"/>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endParaRPr lang="en-GB" smtClean="0"/>
          </a:p>
        </p:txBody>
      </p:sp>
      <p:pic>
        <p:nvPicPr>
          <p:cNvPr id="28675" name="Content Placeholder 3"/>
          <p:cNvPicPr>
            <a:picLocks noGrp="1" noChangeAspect="1"/>
          </p:cNvPicPr>
          <p:nvPr>
            <p:ph idx="1"/>
          </p:nvPr>
        </p:nvPicPr>
        <p:blipFill>
          <a:blip r:embed="rId2"/>
          <a:srcRect/>
          <a:stretch>
            <a:fillRect/>
          </a:stretch>
        </p:blipFill>
        <p:spPr>
          <a:xfrm>
            <a:off x="1943100" y="1457325"/>
            <a:ext cx="5257800" cy="3943350"/>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237</TotalTime>
  <Words>237</Words>
  <Application>Microsoft Office PowerPoint</Application>
  <PresentationFormat>Prikaz na zaslonu (4:3)</PresentationFormat>
  <Paragraphs>19</Paragraphs>
  <Slides>16</Slides>
  <Notes>0</Notes>
  <HiddenSlides>0</HiddenSlides>
  <MMClips>0</MMClips>
  <ScaleCrop>false</ScaleCrop>
  <HeadingPairs>
    <vt:vector size="6" baseType="variant">
      <vt:variant>
        <vt:lpstr>Korišteni fontovi</vt:lpstr>
      </vt:variant>
      <vt:variant>
        <vt:i4>3</vt:i4>
      </vt:variant>
      <vt:variant>
        <vt:lpstr>Predložak dizajna</vt:lpstr>
      </vt:variant>
      <vt:variant>
        <vt:i4>1</vt:i4>
      </vt:variant>
      <vt:variant>
        <vt:lpstr>Naslovi slajdova</vt:lpstr>
      </vt:variant>
      <vt:variant>
        <vt:i4>16</vt:i4>
      </vt:variant>
    </vt:vector>
  </HeadingPairs>
  <TitlesOfParts>
    <vt:vector size="20" baseType="lpstr">
      <vt:lpstr>Arial</vt:lpstr>
      <vt:lpstr>Century Gothic</vt:lpstr>
      <vt:lpstr>Calibri</vt:lpstr>
      <vt:lpstr>Office Theme</vt:lpstr>
      <vt:lpstr>Telecentar, Croatia Association Media, Croatia</vt:lpstr>
      <vt:lpstr>Association Media </vt:lpstr>
      <vt:lpstr>Slajd 3</vt:lpstr>
      <vt:lpstr>Slajd 4</vt:lpstr>
      <vt:lpstr>Slajd 5</vt:lpstr>
      <vt:lpstr>Slajd 6</vt:lpstr>
      <vt:lpstr>Slajd 7</vt:lpstr>
      <vt:lpstr>Slajd 8</vt:lpstr>
      <vt:lpstr>Slajd 9</vt:lpstr>
      <vt:lpstr>Slajd 10</vt:lpstr>
      <vt:lpstr>Slajd 11</vt:lpstr>
      <vt:lpstr>Slajd 12</vt:lpstr>
      <vt:lpstr>Slajd 13</vt:lpstr>
      <vt:lpstr>Slajd 14</vt:lpstr>
      <vt:lpstr>Slajd 15</vt:lpstr>
      <vt:lpstr>Slajd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Media education</dc:title>
  <dc:creator>Gita</dc:creator>
  <cp:lastModifiedBy>JOLIĆ</cp:lastModifiedBy>
  <cp:revision>33</cp:revision>
  <dcterms:created xsi:type="dcterms:W3CDTF">2014-09-24T19:46:58Z</dcterms:created>
  <dcterms:modified xsi:type="dcterms:W3CDTF">2014-09-25T15:48:49Z</dcterms:modified>
</cp:coreProperties>
</file>