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22"/>
  </p:notesMasterIdLst>
  <p:sldIdLst>
    <p:sldId id="256" r:id="rId2"/>
    <p:sldId id="259" r:id="rId3"/>
    <p:sldId id="260" r:id="rId4"/>
    <p:sldId id="262" r:id="rId5"/>
    <p:sldId id="265" r:id="rId6"/>
    <p:sldId id="264" r:id="rId7"/>
    <p:sldId id="273" r:id="rId8"/>
    <p:sldId id="266" r:id="rId9"/>
    <p:sldId id="274" r:id="rId10"/>
    <p:sldId id="275" r:id="rId11"/>
    <p:sldId id="267" r:id="rId12"/>
    <p:sldId id="268" r:id="rId13"/>
    <p:sldId id="269" r:id="rId14"/>
    <p:sldId id="263" r:id="rId15"/>
    <p:sldId id="270" r:id="rId16"/>
    <p:sldId id="271" r:id="rId17"/>
    <p:sldId id="272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istina Vaileanu" initials="CV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3923"/>
    <a:srgbClr val="4F0F6B"/>
    <a:srgbClr val="720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D1D8F-45B0-4FEA-A583-54E96B9E2ED4}" type="datetimeFigureOut">
              <a:rPr lang="ro-RO" smtClean="0"/>
              <a:pPr/>
              <a:t>24.09.2014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90A99-3EC6-4243-AD92-06C446C4F271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5404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main partner of the </a:t>
            </a:r>
            <a:r>
              <a:rPr lang="ro-RO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Biblionet 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program (GL Romania)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, the most important private investment in libraries in Romania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90A99-3EC6-4243-AD92-06C446C4F271}" type="slidenum">
              <a:rPr lang="ro-RO" smtClean="0"/>
              <a:pPr/>
              <a:t>2</a:t>
            </a:fld>
            <a:endParaRPr lang="ro-R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90A99-3EC6-4243-AD92-06C446C4F271}" type="slidenum">
              <a:rPr lang="ro-RO" smtClean="0"/>
              <a:pPr/>
              <a:t>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7705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95600" y="381000"/>
            <a:ext cx="5692140" cy="54864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P</a:t>
            </a:r>
            <a:r>
              <a:rPr lang="vi-VN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rogram</a:t>
            </a:r>
            <a:r>
              <a:rPr lang="en-US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1600200"/>
            <a:ext cx="7520940" cy="3579849"/>
          </a:xfrm>
        </p:spPr>
        <p:txBody>
          <a:bodyPr/>
          <a:lstStyle>
            <a:lvl1pPr>
              <a:defRPr sz="16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sz="18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Professi</a:t>
            </a:r>
            <a:endParaRPr lang="en-US" sz="18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lvl="0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P</a:t>
            </a:r>
            <a:r>
              <a:rPr lang="vi-VN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rogram </a:t>
            </a:r>
            <a:r>
              <a:rPr lang="en-US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of</a:t>
            </a:r>
            <a:r>
              <a:rPr lang="vi-VN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 </a:t>
            </a:r>
            <a:r>
              <a:rPr lang="en-US" sz="30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introducing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5BF489F-B1B0-4643-A20F-F59B999D82A2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5D5E750-622D-4F2A-94A3-82E0BC623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o/url?sa=i&amp;rct=j&amp;q=&amp;esrc=s&amp;source=images&amp;cd=&amp;cad=rja&amp;uact=8&amp;docid=_8G7qzGGlSDhzM&amp;tbnid=ERLh1zyQRTyIaM:&amp;ved=0CAcQjRw&amp;url=http://practicaindirect.blogspot.com/&amp;ei=O3wSVMCpNs7haKfqgtAM&amp;bvm=bv.75097201,d.d2s&amp;psig=AFQjCNHBzxQOMgHCcaSCt92nJ6vSpf31gg&amp;ust=1410583987878804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ro/url?sa=i&amp;rct=j&amp;q=&amp;esrc=s&amp;source=images&amp;cd=&amp;cad=rja&amp;uact=8&amp;docid=WG_0GLlRHi0KCM&amp;tbnid=_a_x3RmVmKeMQM:&amp;ved=0CAcQjRw&amp;url=http://www.biblionet.ro/show/index/k/63&amp;ei=Hb8SVI6zBYWsOOq3gdAP&amp;bvm=bv.75097201,d.ZWU&amp;psig=AFQjCNHuttV9Z6lXQ3A1SvRteEIoqIb0Zg&amp;ust=1410601107366214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204306"/>
          </a:xfrm>
        </p:spPr>
        <p:txBody>
          <a:bodyPr>
            <a:normAutofit/>
          </a:bodyPr>
          <a:lstStyle/>
          <a:p>
            <a:pPr algn="r"/>
            <a:r>
              <a:rPr lang="en-US" sz="3600" b="1" cap="none" spc="400" dirty="0" smtClean="0">
                <a:solidFill>
                  <a:srgbClr val="002060"/>
                </a:solidFill>
                <a:latin typeface="Georgia" pitchFamily="18" charset="0"/>
                <a:cs typeface="Tunga" pitchFamily="2"/>
              </a:rPr>
              <a:t>Training Impact of ANBPR on Librarians’ ICT Skills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50" y="3581400"/>
            <a:ext cx="6911039" cy="2057400"/>
          </a:xfrm>
        </p:spPr>
        <p:txBody>
          <a:bodyPr>
            <a:noAutofit/>
          </a:bodyPr>
          <a:lstStyle/>
          <a:p>
            <a:r>
              <a:rPr lang="en-US" sz="2000" cap="none" dirty="0">
                <a:solidFill>
                  <a:srgbClr val="002060"/>
                </a:solidFill>
                <a:latin typeface="Georgia" pitchFamily="18" charset="0"/>
              </a:rPr>
              <a:t>IOANA </a:t>
            </a:r>
            <a:r>
              <a:rPr lang="en-US" sz="2000" cap="none" dirty="0" smtClean="0">
                <a:solidFill>
                  <a:srgbClr val="002060"/>
                </a:solidFill>
                <a:latin typeface="Georgia" pitchFamily="18" charset="0"/>
              </a:rPr>
              <a:t>CRIHAN</a:t>
            </a:r>
            <a:r>
              <a:rPr lang="ro-RO" sz="2000" cap="none" dirty="0" smtClean="0">
                <a:solidFill>
                  <a:srgbClr val="002060"/>
                </a:solidFill>
                <a:latin typeface="Georgia" pitchFamily="18" charset="0"/>
              </a:rPr>
              <a:t>Ă</a:t>
            </a:r>
            <a:r>
              <a:rPr lang="en-US" sz="2000" cap="none" dirty="0" smtClean="0">
                <a:solidFill>
                  <a:srgbClr val="002060"/>
                </a:solidFill>
                <a:latin typeface="Georgia" pitchFamily="18" charset="0"/>
              </a:rPr>
              <a:t>, </a:t>
            </a:r>
            <a:endParaRPr lang="en-US" sz="2000" cap="none" dirty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en-US" sz="2000" cap="none" dirty="0">
                <a:solidFill>
                  <a:srgbClr val="002060"/>
                </a:solidFill>
                <a:latin typeface="Georgia" pitchFamily="18" charset="0"/>
              </a:rPr>
              <a:t>EXECUTIVE DIRECTOR </a:t>
            </a:r>
          </a:p>
          <a:p>
            <a:r>
              <a:rPr lang="en-US" sz="2000" cap="none" dirty="0">
                <a:solidFill>
                  <a:srgbClr val="002060"/>
                </a:solidFill>
                <a:latin typeface="Georgia" pitchFamily="18" charset="0"/>
              </a:rPr>
              <a:t>ANBPR, Romania</a:t>
            </a:r>
          </a:p>
          <a:p>
            <a:endParaRPr lang="en-US" sz="2000" cap="none" dirty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en-US" sz="2000" cap="none" dirty="0">
                <a:solidFill>
                  <a:srgbClr val="002060"/>
                </a:solidFill>
                <a:latin typeface="Georgia" pitchFamily="18" charset="0"/>
              </a:rPr>
              <a:t>Zagreb, 24 </a:t>
            </a:r>
            <a:r>
              <a:rPr lang="en-US" sz="2000" cap="none" dirty="0" smtClean="0">
                <a:solidFill>
                  <a:srgbClr val="002060"/>
                </a:solidFill>
                <a:latin typeface="Georgia" pitchFamily="18" charset="0"/>
              </a:rPr>
              <a:t>September </a:t>
            </a:r>
            <a:r>
              <a:rPr lang="en-US" sz="2000" cap="none" dirty="0">
                <a:solidFill>
                  <a:srgbClr val="002060"/>
                </a:solidFill>
                <a:latin typeface="Georgia" pitchFamily="18" charset="0"/>
              </a:rPr>
              <a:t>2014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1200150" cy="876300"/>
          </a:xfrm>
          <a:prstGeom prst="rect">
            <a:avLst/>
          </a:prstGeom>
        </p:spPr>
      </p:pic>
      <p:pic>
        <p:nvPicPr>
          <p:cNvPr id="1026" name="Picture 2" descr="https://encrypted-tbn1.gstatic.com/images?q=tbn:ANd9GcQZq-fRX-y7w5w4xWa6zNhHDwDtnLzCLKKinMdb1flQbntg7wv2v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78607"/>
            <a:ext cx="2317750" cy="70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62875"/>
            <a:ext cx="1339356" cy="71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9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Who are we?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406786"/>
            <a:ext cx="4800600" cy="4267200"/>
          </a:xfrm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ro-RO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</a:t>
            </a:r>
            <a:r>
              <a:rPr lang="en-US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e most representative professional association </a:t>
            </a:r>
            <a:r>
              <a:rPr lang="en-US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of librarians </a:t>
            </a:r>
            <a:r>
              <a:rPr lang="ro-RO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at national level</a:t>
            </a:r>
            <a:r>
              <a:rPr lang="vi-VN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;</a:t>
            </a: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41 branches</a:t>
            </a:r>
            <a:r>
              <a:rPr lang="ro-RO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and over </a:t>
            </a:r>
            <a:r>
              <a:rPr lang="en-US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3,300 individual and institutional members</a:t>
            </a:r>
            <a:r>
              <a:rPr lang="vi-VN" sz="1800" dirty="0">
                <a:solidFill>
                  <a:srgbClr val="FF0000"/>
                </a:solidFill>
                <a:latin typeface="Georgia" panose="02040502050405020303" pitchFamily="18" charset="0"/>
              </a:rPr>
              <a:t>;</a:t>
            </a:r>
            <a:r>
              <a:rPr lang="vi-VN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main partner of the </a:t>
            </a:r>
            <a:r>
              <a:rPr lang="ro-RO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Biblionet </a:t>
            </a:r>
            <a:r>
              <a:rPr lang="en-US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Program (GL Romania)</a:t>
            </a:r>
            <a:r>
              <a:rPr lang="en-US" sz="1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ro-RO" sz="1800" b="1" i="1" dirty="0" smtClean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sp>
        <p:nvSpPr>
          <p:cNvPr id="5" name="AutoShape 2" descr="data:image/jpeg;base64,/9j/4AAQSkZJRgABAQAAAQABAAD/2wCEAAkGBhQSERUUExQWFBUWFh4ZGBcXFxoYGhwcGx8aHBofHh8aHiYeGhojHxwcHy8hIygpLSwsGB4yNTAqNiYsLSoBCQoKDgwOGg8PGiklHyUsKiwqNCwsLCwsLSosMCwtKiwsLCwpLCwsKSwsLCwsNCwsLC8sLCwsLCwsLCwsLCwsKv/AABEIALQBGAMBIgACEQEDEQH/xAAcAAAABwEBAAAAAAAAAAAAAAAAAgMEBQYHAQj/xABBEAACAQIEAwYDBQgBAwMFAAABAhEDIQAEEjEFQVEGEyIyYXEHgZEUQqGx8BUjUmJywdHhM4Ki8SSSwhYXQ0RT/8QAGwEAAgMBAQEAAAAAAAAAAAAAAQIAAwQFBgf/xAAxEQABBAAEAwgCAgIDAQAAAAABAAIDEQQSITFBUfAFEyJhcaGx0YGRMuHB8RUjQhT/2gAMAwEAAhEDEQA/ALbnnqBzCuzBQzKhgBSzQxLMAGIt/wBJNsM6nFEUKpqPr3YEGQPAIYavQ2G2o9bTebyRp664amEdFVxUkjwg6WUrJDgsyxBkEDGM5/tzVytetTNJK+uuHWqwZSwQkqABsL3G/I4jnAi2Cz+Rw1900YBJzmlrWWzCMFZ6kKNUtJAuJW8k7obG/iMbEYeZPigqT5R4yosl9idPXcabXvvYGh8EzKVMpRD+Cp3dRSGUsqiXhWhfEzBoBgaNIvIvcqfARTKZg6TqIPcsCx8RUqqwwGtWtq22NoxW8kNaa1N2PjievxYbReQTpXupSs7UwSUG62jeUsouYJeBbqeQwTuq78kpnxeFUDTAOkksbaiBaJvhXMPUB75qJimV00wdTEswUt4ZuqEkC8n64JR7UMYDZasCWAMKSACYmY5WnbnExgNBIsgdbKFMW4bmxqgr42Y7eVT5VGrYSxvGqYvCqMdpUMxAAZGYGWXQCYUxpuAb76p9IBgmY4fxjvnK91USLgsIBsP7kj/29bOadGnTMzBi5J6/5w5cb2FIJgjMVDKgYMAwkCIKj/u1E2/thCl4q4VwEhSVAJgydIJ6mAfS/ph1+zU1QtSpoN9CGAJ/mXxBdzE45+wl0tHnkFGksVK+WCxJiZJG1ziutA0+iZPny6DzKPkIwicsCZAsTyGBleJ64VlZHK7MsA7BtJ5xOHTNeBvhDd1w91E3FJSbAEe18dFJCCAomD6H/WD6xq25Sffpji02UnnbfDB1kUgkNIuAgJG0+GbSZ6nfA7gBvLYenLDpaQJM8vxnfCdXwxBJ9D4rf56YcmkKQWmp2Ub9L4By/RFN+gwKLSQeRFuVjzwcto5kyYAjnv7Dn9MUXbRZTJnxDIhkGmAQQTJdJEERqTxC5DW30xzxGJlHBgZulETdU1Xg/eWSN46DmTtP9ysXOonmZP0A2xF8e4e3dlsvTRqsixCXX70aoVjH8Zj5xi1rgNLCFJpU4fVOrTm6VmJsFmCCqhoUzyNhdtsSVKkyoAwR3jzKLElp2MW0m1+RwMrkFKIatGmtTSpcoPCGABMEXgGYn0xWO2/xCGV008uFYlZLGSo3AAiAduvIYDpBzV0MLpXZGbq1LQESxUfeay+ERtcxHU877YFVaQAdmGgwBsouREEXO34nFH7G8dy2YosK7rRcGDJFPUrbjVMOJ5csW+hkaRh1DMkagC00yG3gE6SYZtvwnFYkJ4/ngpJC6I5XiijjiVAeFuUw5UhWgxAMeJvb1w+pUkZQQFIIkERf2/zglHSFsSq7QFiNhAETPv12wxFJ6Rc0rrIY0yAWuRqKjVKmDPQzsObB2bU7KpSv2ZB90fTHBlV5qPphtQ4ulRlXxAkEwykXG4J2kek4fg4ei4+SiT+yp/CPpgHLL/CPoMHZwNyMDDqJI0EAJIAA9BhBUGkfu7yLRFptMxy39cK1ay6xJED5+LaPQife+FahlZB/QP8ArCv/AIlQbpMZQTMLHTT/AHwYZVf4R9MKNb254Ka69RETM2/84IN6KJGvllCkgAW6YGD1qoKNHTYgg7dDgYLRWyCqvGabVlVUpqYcQCDLwCD0GmZG94xjXxU7TjMZykppCk2VHdOqxplWJOkcukX23ON2yiMp8W8kqRM6SRFovGqDAIuAd5MF+w2oVc0RlVrfaWNRHNIPpqNufEDA9NpUdScKzQ0gDaU7PcRPEqlPOd0lKk6vpi7PuhDEeaDIuBsQJxZBwSnq8MqRBH8sk2H8IN7COczhr2X4MMrlaVAADQrazq2LMXiRefH1xIItNSNL6dufmjrO59cI54BOY+SYNJGgSXE0dUADMdr2EchEXvzwwz/Dq9VKbpXel3bFiPF4hKHky3hSo1ahFRrYma+YDKQPESCBA1f5thvnKraR4YBI8O59rWH4/LnU992Wf0jkym3bJerntJVQJ1Sd4HoL87jBl8+o6QYiJBMg8vliP4pVqKC1Ne8KkqVeACNLkhTKy2oILyLxaSQ3+1121EZadIgDvIurlDECdNi4O5UDmYF3j8kNLUpluL0qjMlNwzJ5rERcqSJEMNSssrIlSJth0PSw64q2QrNTq1WoZMIzMxqOWbxBbkSwHiLMYI8JIqH3f/trMAS2Wi8GW02LkC9x5Ym+5WJBMQMcTZKlhL5l6bCTWFM0mOpwVEQGDecFTbVMTGk7RhAcQFF2V6hanp1BmK7BWZ4IgFQADad8JZrJ06pd/szuC3mNQpJEwSpYECSYtbla2GS5UjMJQfLaqZBY1AakAlTPiJiBoSnpJk6pAAmVe+Nun0oAVI0q1RSGZw0mGRShZbkALBloiCt58XMYoPGPi3mFqsKSU1QEgalJaAYk3Fz0i2Llxc5PJoK1RI/ealuWYuvljU2/va2M541xfhuZNVxTqpUYMViy6oME33JueWKDKCLYV1Oz4gXEyRlw8hdK18G+LlCooXMK1J9iyiUPrvI9r4tuX7S5d01rVpspMTrA3G0bzGPORXAVoOAJjeq6s3Y8T9YyR7hem8nmFqrKkEAkCPS1/X+xGOKoPjEmRYHl1AxTexHGmfKpUV+8dVC1VIJJKzpvuGK2m4MemGna/t5Vp1O6yxABGosVkjVO07det/TGnM2s6883DPfKYRuL9lcuJcZTLUmqPOkRsJJJ2Avck9f7YpnE/jEiL+6onXN9ZERy8u5P6nCmVya8RyY1KVcnfxMZUxI1E29J54y/tDke5rsgYPpMEgQJFiPkbYzGe/4ro9nYWGRzmS/yB/Cveb+MBqZdk7kLUNrPKxz5SJ29icUDinGamYbVUYsR1M/IDYD0FsMsHsI/HFZcTVr0EOEhgJLG6lOMswXzcxb09f10xtPwxrBsh5g2mo1v4NoHp/F/1YzXhHY589QNXLkF0bQ9Nmj1UqSNotDHdTc4vXYrhR4YdOaqU07/AGXWtikkSSYvq5dB1wW8QuZ2k9j48oPiB24q96RNiN5PrP8Af9exKz3W3PoTG/Ic4n0wsDN49oIw1emzOu4i4aRANwbc5nrz5Yts3r8b+trzabcW4ctUagpFQWRiDa4aY5C1zvGCVeEqiwkpUCGNDFQWA8JYCxM8z898O61fwnxaWA67/wBPv6bYUpMojSJ1W52ABMGdonY9cOHEWAKHX+UKTJeKUNI1NLTex1qTc2F1A26dcSRoGACxtzgX95Bv64b5qkO6qaiPI0lhsCJO19PpvhThYbuaeqdWkTqOoz6nGhrswtBLpTjrz/EzhHNIArHbVYmSN7TuMOMErN4T7HAeQGklEbolLKqFAgbCTAvHW0HEV2szz5bJZjMU1VqlOkSsiY9fUCS3rGJagSRBi1jHpg5piIImbXvb/GI0+IGtuqQWGZXiVcjI1zxSrVevmQtSl3lcKw10ZULoVBp1kNPhMjTN8DGl1Ph1w9KnfLlUV1OtSpcAMpkEANpEGLRGO434idkxGQHS+AHwqwCFGceytCkgZix70skl6aC/7xwXen4R+7hRJE+uo4r9HiNOqazU6tMLRUuRUenSMOUVtS6hc6wpYzNlJJInQvsa1BocalCggcrza4i0z7n0xn3HPh7l2zGYdkcl38RDVBJaouokKwBFyegj0xzGSknUc+vlWubWyunZbRUydOtSlg8kwFa66aZ6f/yFzJuegiwlDusajvqJj3Av+jiI7HcLShk6VJAVVNUAzzdmNzc3PPEsIQhZ3uJ2tEgfIzHocGxq8fnrmprslBV802g/huMVzO55tVQnL1Hguq6AVA0l/MSASWCKZWbPYWGqw1VBI5lTO23+MKaxizOG7patV+txFnZS1GtF48PhsQJP3ovMwTABi8A54vU0sy5asXRWa4Clz4vDAmCdPuDAgzOJTL04ZtIAAMR/NAk/kPrhVqoAk+ERu1rDc+kC+KXOFHRFoo2ozJcVL5Y12okOq1CFIYFgmqCNahgrASJAN9uuNP25zj11c1WhWGlB5BHl8Ox+d/njQfiX2oNPLhMvVCs5KvB01FAGxUw6Te8Db1xjK1SDItiqZ1eEL0fZWFBjL3gG9l6Vy9UMoNpIBIF4Mfl/jFY7X9tKWXo1O5q02rrChAZIJMExtIvbGRUO0+ZSn3aVnRb+Riu+4ty/31OIvGLuhxVkPZNOt5sdbp7xXjVbMtqrVGqHkWMwOg6DDKccx1sWrtNaGigFdOy3Cspm0NIpVSuVswhk8IktyPpF9/oTN/CrOq8IgqCbEEL9Q0Rgvw845Ty1YvVJK6CIAltwRHuR+GJztV8S6jn/ANM7UkC8wA5Yi/Ww9MN4a1XHd/8AUzEFsX8Tz1H2jcCq0eGK1OvVD1mI1JSAqBAurc6lvJ5csSPafiWXaitapTGYLQKTAmnYTIbTeLbdemMpoMWqCSd7nf3ONO7QcIpZfhzIxL6VlGHNi3mH8I8REdMQurZZ8VA2KeN5cS5x14eXD8cVSOJdpqxqDuz3Cp5EpEhVHoJPuSZmcRnEs+azl2sxuY2LHc+k7xg/C8wqv40DAgiPcED6Eg/LCnC8tTNdVrNoSbsOX69dsIuwGsishuw4cefmowjHMWPtl2bXKPT0OXWomoSQef8ALYj/AAcV0HBVsMrZmB7dip3sl2ifKVldXKgkBhupWb6hzt9MG7Xdp3zWaeoJCjw0weSjafU7n1OIENhXMVQxkCNrTOwjfBtL3DO87ytapat8K+2DVV+yVLlVmm38oklT7C49J6DF34xlazBe4fRZgbx5goBFt18RHQ++MD7KcfbKZlKq9YabjSfN+HMY9B5PiVOrT7ylUV6c2ZTI+Z5fP540RO1vfrr2Xmu1cN3cuZo0PymjJmiQQyRJiCLiRtIjybapuW5EYLk6OZAEtTJhAx3n7rHa5Fjfci1jhxxB6aKWYAEyNtzE8htAknkAThPLZlogsjgEKCrC5B0kehmARiwyuo0LXIpI5urVTLnvtIZ20sVg6UYxNoBIBj8cS1KAoC3AAA52GG2Yro6hWKEOQukkGZGqI6wDb0wwrZSplw/clVp6dRJg6CAZgRLTA32vhxqaHX9qKbK+5wGWx9sFoOSqkiCQCR0JF8GfY+2CWgBEIhpSLEgm9upHrjlMwxBMzLD0FhHX1woNhglWxBiwBnmeURz67YcbILmbHgPt/nHMCs00232O4I/PAwQEFF5TitMEy0AOiyRbUReCJtPhMxBGKhxCvTZ603uCf3cEjvKbDzQTYi0cx6YudHKrKfuk0i86RJYkGbjmST736YqGeyCq9VVp+EPA1U3YQalHUZnSbBbem2+KmlhcQFDe6sXZbitP7Mgnw3jwMIuSSdI0gQVJM21X3xItxiiRZtl1n92902keGTuDbEZwapSWhTDKvhYkjuogyYItYwAB1jD+KNTTpRGGkRNO+hSI0jTeCAJkQY9MSgdC0+32ilU4rRDMpJ1K0HwsegmwsATpk8x7YeZiT4QGvzBAj59fYHEbmslRkTT++G8K6ZO49yT/AHmOb+ggI1EGTvJJ9xfa+A0taKApTdGSkF5CRtEi3r8+vXEdxLiCUaD1azApTU6gLkg20x/N5bxiSJvueV9/0MUL4ucdRaAywYa3YF7SVUeJb8iSNunvhS6wTwCvw8PeytZ+/Tisl4hnTUqOxJOpiZJJJk853OCMspq5zGLJ2W7L06qZitX1GnQp6oQxqJmBPKw/HELU4hq0qVApjZQNp3vuTtc9BjFdle0bI0ktYNt1H6ccxcuBcHydeloNRxWM6VAtPLceK3KfbFZrcMdWKkGQSCIuI3kYikeIa9xZsRz0TTD/AC6oyHVIIUwQJE/dn064t/YfsplawLVaheqp1dzBAKLc9CSdvCbSJxUOJ1NVVoGlWYsFGwBMwOoExiac0onEjywA6cfpSHZ3gb16y0xALA6TE3gm8crb+2JXth2MOUoJUeojMxjSs22iJ8w67RbFcocRqZdtVJihIIB5xsd+uLhlKdfi2WQWarlwKZkkB0IGlp2DjTBk3scAjiFnmdIyQSEgM4qm8ErU0rKaqsyA3VSAT6SdgTGNXTO0c5lqlRvJBFQGF021cuVgQfTGQ5igaZ9ZNukcvfF37An7RSzOXP3hJccuQttbf5HDA0s3asDXsE1nw1twF6lJZH9m01qsBUZwh0rVjxTAhdOx5ybjFLzdQFyVEAmwJnHc9TKVHU7hiD8jjv2RmAZQSDbbnzGFXQghEfiLib5lEqZksqqSSFmATMT06YRxYsv2DzRQu6rSQIWl2GwE7CTPvivFYscFWxSxyWIyDW9LmDAYLjoGIrlzF7+Fna0ZauaFQ/u6xABP3Xvp+RnT9MUhCBMnlbDhMvoCPrF5IAnUNJtNrTuL4LXZTYWfERtljLHcV6GrZA6iFLCCGDAlYkFSBYr0O085kA4hOPihRC1GUqNYUOzlFklnJZypKLcrqgtLAcjg3w34rUr5VjUM6XgOfvAgEz1IJj5jFhDAG5Gm89ATBBM7Tf0t630sJFAcV4mWMxvLTuFA8M4bRr0aTNSqIjKpAmJEmpBtvLHxWkdMSuYyLfZ2RW0zJZmg+YkuCQIEybgWthzQpQ2oNIYX2FwTBtY8wfljhqq6sFKsfEpDeUG9j1E7jEEjjRCroJbh1UvSpsdygJ+mF22xVuC8PzdKi5ZlVw0imNLAhYm4ACgsWEKogFJvOLLlqupFYxJAJAMgHmJ5wcabtBHQ2HtgOYE9MJLUgwfl9R/kfjhV0BBB2Ig4jdgoU1zAENpN5JaDPIg/jFscwNRCOpMlbTzIIkT68vlgYYckEKCzombAEDlbc+4/vincYoL3laRJ1iToBn96lpJnpva3pi45ZrqLeSfaf8/2xVuMU37yrAkd4I8LH/8AKl7G+KmDe0Sp3s/lE+z020TAYCQNixmwtJw4p1SoJ0gxCCNyLkW5Da3U+2EeCN/6dFJgnXPhItqPU73HXEbnskMpTDHMOqKVAFPwbvYXqaYJdRLG2m7QWBBcDRvo/wBqVpSsyHCeWqFl6XI26GPpiucPyXe5Zaz5x9DoHuWChSSR5nB2I3O/VYXHanbzKUqgTvw46opYCbiSOfX+2CRW5Tsje/8Ai0lWKqdNzAUAlmJiAOeMZ7QClms2WStTJqkTIIVDsASAQbASRznFv+KPFteRK0m3de8B8DaLnZoJBbTsD9AcYwpM4zS0DTV3eysLmaZc3krnxLidbK95l1YrTp6qZQABX5EsOere+wiMQlLJBtRAhgjON9gske8SZ9MaX2PzNLiKMM1RpvVpqql4gspBAPXUNJv6yIwbj3ZmjkcrXeipZ2UJLNq0q5hoEDlacZ7PJWjFtjd3dU/T0JKzPsmJzdEE2NQfhcflGNn4pwE16DIoCvVEMxi0EQOvK4HKYxkfZZ6NLNK1VmAXxAqoMMCNOr+XmcaIvxQpd9pKhkDR3qbHlOkydPzmOWLAQAqu0Y5JJ2ujB0H43TXsf2MrUcyKtTT+7nSFadRII3iAsH32xTvidkBSzvgTu1amrCLSb6j6GQbY3BYAkWn05+pww4rwejmIFaitQCwJvE9NjhXlmhHV+iyQdoPbN3kgvStF51qZlmADGQsx8977n54Vy2famPAzKb7GLEQfeRI+eNK7a/DfL0Ms9agHDLHhLBhBIB5SIneTjO+DU6bV0Wq2lCYZo2HPkcTUFeiixEWIjLmjQcETiHEu+LM48bMWLcyTvMQPwwbhXF3oPrpkow2I+hmZkemJDtjw6hRr6cu2tCoYTBiRO4sx526xyxABcSzurWBkkY00PA/SuHGuDLm0+2UalIMaeqtSLgOGUeIgbmYn585xV8rxKrTBFN2Sd9JI/LA+xuT5GMdATv7YGd4fUotpqIUaAYa1jscBLEwMHdlwI4Dy/wA0n3C+0dWlqEmojqQyMSQZ/EH1xF1Gkk4tGTGTrMngfLgIFYqwcMygSxBA0lhJtN8RHaGpRasTQptSSB4WbVfrtael+d8EpInM70gMINa9deai8GdI336Y4MKOPW5wFsXRlG6cp+WJPg2UFUqlhrcLLeUE2GwJi+EFzQ7va48Mzt15c/8AOGmXzTIwZSQQQQfUbYiqOZwK33spwjucv3JYOEdlggRN9RHS5J9oxNKAAfVj625fgBio/DriNXNUKxqMxbX59tWpRG1pWB7zfFyc8j/rFxJyarxM7HNlcH78UyrcXQGFBNT+ADxX68gDvJjDM5fLZncjUw8uog+OKjDfe4+Rw44fSUnMIsLLm4jV4lBJ+pMTg1Ls9SCRfVH/ACbMCNiIiIPLGprBV66rPajs32co01ZlR2IWQmqby0Eehk22MbFsTHCtBo0+7I0hQBEkeu9953vhrT4Iw8QqRVbVqcLMhjMQSYjl06Yb/YDl6gZWdkYw0kACTMwAFF7zH53bKT4TryQJrVSPEaiopqMQulSWLeXSLmfS36jEZT7SoVIUMzKSpDKUIO4kOA0wRuNvfCeY4wxp6WoCstQKrBUcAazFSkQQS9QKZ3UG86YvC5TLoglKFZQ8OZZqhu3d3ZgWYgAETciwFsGNmv8A2bddcEHk14d1MLxpix8K+OAd7cuuBiPomSDpZf3mnxCJjSZFhbxREWKkYGNDmtFZQq2E62rTlAoTW0SBc7QBt+F/nikcTzdJ3qlR4iwMMoBMVaVjN+a+lxixZPIqazB27xCA4U1JEyd0BiFiLj7vXFK4jxF6tWuKq92BVdQv2bMPKhwQdSVFEnSOX54zANzVWqtUzkMhWihUp1USmpbvT3gTQQzlvDBHkiLrEMWBBtZ6vC1cDVWdyd4ZQCCAY0xpi4MR0mxvWOyGTFTLA1crU1FnBI7xQV1E2DGZm8cyB6gTuVytFalPTl6wZZjVqhdUqSZMGRPW7fQOZd0fRG1AfEDIVTlqlNajkoVdEJUaqYBBFgJdD4vaMY+zMpNyJx6YzmVWopUjfpYiLgg9emPPnafiFSq/7zcEgDSFgTtYCT1JvjHICDqvR9jykgx1pumuVpVcy2ldVQx6tAFvkMT+Z+HuZoortT1gi4TxFfUwPT/OIbgPFKmXLPTYo0aSR/NYDce+NO4F2gFXLrmMxmnpAVCpW8OYVreKYggkAW5QDdWtaRqVpxs88Lh3bQW+6c/Dzs+aGXmp4GaoWCnzQABfn1PpOLLmQrK2pg1jIsQR0idsVriHbKhlcuBTqnMVWpsVcKDuWK6pP3SYAuYXGRJxCqa3eB2NQtq1G5nqZwu38T1+1y48DJiy6V/h+1Y+23CqNN3NCog1EFqYDArtI20xziQR06tPh/wNMzmwlRwqBZIJALGRCiTefTkDg1fhFetRq5hoK6zqckCWJBiOZJPL12xWlzDK0gkEHcbj59cTjqu5EwuhMYdrtfmvSmVqBRoMKQY0zP8AeRtzwYmTO8fr6DHnXg+arHMIabOapaxBJJJ/P1nG09rePvl6NTSh1impkbSWAMgCyidyYP1hHMdJQGw666vz+JwRw72tzXm/CJ2/r1jkahoBtwHI30X1RzgmJ9MYbTpGZ5c8SfHO0uYrtFWs7AbAmB9BAxG9+7+GSZtE4Zd/A4Z2HjykjXVWjs/wOjnnWkajUqkEyoFQNzgCxDR7gwdsXDjvAaXDcopo01aozaDVddTLIYk3EAkDT9cZ1wPNtQZnUMHNMqrKYI1QCRz8uoT64tHYt3auUemz0XUiojA6SfuzIgMDedxfDtaToFlxbXA5y7wDWufXJM8p8Qa2WXu1WmRvdAvIj7kT74rvHuLnNV3rMApczpGw2EX5YedtK1Bsy32dNCABSBtqAhoPMTN7T0xAYU2NFuw8MdCVraJH5StDMshBUxH/AI5+mJF6Csg3J5HYRy9Tz6bYY5DIPWqLTpKWdjCqOZxp/aHsotPIJpRi1BY1jmC51N6ruR0wQ0kWq8XiGQvY07k115WsvXK2mRE4RdYMYdZ0aYAJjfrhoThVubZ1TiiAUYFoO4HX/FvywgMFwMRGl6N7G1qTZKgaIVV7tZC8mgagf5p3nEpWrBQSSB7mBb1Ptin/AAny2nIB2v3lRmE8gsL/APE4njXFd0FNdSLU1M58nhkQtiGPiPtGNYzPAGy8NiWhkzgNdSlOFsKlSpVnVB0Iw8umAxjqZN/YRiS1dccbljuvpf2xfYaKWZc1TtjoGEFzihSxIA1EXO5FrfTEPmO0B0kKLkRPzN/mI9sOyMu1SOeAi8RzwJZVe2wsSoEm0bbEcjdRfo0OYF4NyZB7tYF+nO1r9PWzPAxtEQCzGQlL1amqrI21D8xjuEaXmX+ofmMDFculK2LipN6VLLstVaQ8h1sGAaXIMHUwsSJ2MkDaMQvFmQvVJBuynybjvKduvyxbK2QNSkultJUhgTeSIMHmBI5Rt8sVDieYZnq6kKNqG6ORPepJDK0ED5Yw7m+qV6lez3G4oIvcVRpb7qTMnltaWifVSYkxIZnj5Qgmi8GktSFDFpaLERAieu9t7Bvw3KVBl1PflQJJBpAwAWmxMxz673vg/CeKfaqeujVZSIUlkBvCvMK+i6sp2JExa4FZ7sHWvf60/aOqlOH5/vAx0MgViBq8xhVMxyNyI5aSMZt8YMnS1UdCAVW1M7AAagYAnqZGNHoswIR2NRjeQIEX6/IR6euG3HuzVHOKBVB8M6WFiJ3G221iMI7xEtb111utWDnEMoeVhOQcIjBlUjUJne3KRyM/li259aOcSkuTU0zTpsWpOQJBhmcMTDEc5gwByFrFxP4fURTKClIi1UO2sXF3TaoR6RIHLCXZPsetOo1R6tOqArJpplrBwVJOxFibe/QYpy1vsuvJj4ngvaSHDYHionK/Diq9IOKiByfEpNhyF/4pBBBA5ROLXw/sfQNCnTbRUCkksImSTqutwZBETy6g4R41lqaMjJlGqBmiaesEQwYAaVbTqJa50qAD4gYxY8lwalRJanOoiJ1EjSTMDoP1zOHplZmn9rkyY2aXQn9aKL4twuiuSqUtBWiFZoQi2jxBlmb22Nuu84w5sg71QqqWZ2hQBuTsPfHonNUQKLgw1jb0O/8AjEDwPsjl6VfvkRmg+ETIQn3g2n1xHMOgK0YHHjDtcHWSdvVVfIZXJ8GCVK7GtmmX/jSCE1b+1rSd7wOeLl2e7TpnULKCVgqyG8kwRK7QRN9rxjIO3GWP26v4g37xpaZAk7H1G3yxaOyVDKDLmj3tVarAs7ABbSk6JnyaQ82PhJNgADHq6tlqxsAMImJJca/XpwATXtPwHKZnMacnUSm5gaCpFMttCvsCfpOxviu9l+z61s6lCpVRBrgsrAho3CHYk7DC2UymXesUOaFOnydg4JHoNJg9ZMWO+ILLZnu6qsIbQ4I3g6SD7wY/HFZobrqRNfkdG1x20sc/Natlvh2gqh4qaNQIpjYbEAt4vCCQDsd+dsOu32arLk3IFVR4WeWMQTETpE3I+hxOcFzSV6FOosxUQMAdgQYIMbwZHtiO7b8Qy4ofZ61QguLaF1Gx8JI5AER63+TmZgBFdarzTHyyTt7yzlPxusQo5dqjhUUlmMADqcWXiPw+rUcutUkFifEigkqORtuJ3iYkdcd7McUoZTMiow1qQyhryoa2uDPLl0JxtmXumtCp1EFSI06T0PqOeKhV11xXax2Pmge3I3w/PksY7IcFqUNedqKQlAEATBZnGkRz0jV5vzviY/8AujmB4AlIEqBMNsNgQWufWfrysnxW4i9PKLo8tV9FT1EEgTvuPwxjIzZBnptz/PDl2XRpTYeMY0GaVo5DyA/tWbtrxoZinQIoJS82pkUKpbYgQBaNLXk+L0vB8MySvTru4c6EGgrsHZoXUeSxqtuYxOca7R0cxlqFKnS7vuplNRbUX8zAwOnMz4vTDJeL93kqtDSV710IvaFkmR1Ph9owp31WqEOZEGNBBvjyzfSgCsYGBOBhV0FufZbPFeHoKtOKfdIE7sGPEni1EEkEsfN1JESDiycInu1UnxKqgx6qDzGMb7B9ra9PMU0LM1OwZbDwqCZvzUSZPIYsrfFVUYKAxk+J2VZYQQLAqBcyPLOlQSL42sfGRruvG4nAztlIAvjp5q/cS4nSoUnqVG0KLTEmTtA3JvhrwXtXQzWoUi2pblWWDHXe4m1uuKvxNX4hl7d0iudQZWMykhARMzuDbnPK9KzvDa+RdSH0MymGpsRzEibehjAziOgNkuHw8crSwup96D0WkZjNMFNMwRqJmJ+hP6vhphhwDjNXMZdTWJZldlDH7w8Nz6zIn/eH+OtG4OaHDiuPPGYpCw8EMDAwMWKlGpeZf6h+Yx3HKXmX+ofmMdxnm3Cvi2UhmzV3TNhRvpmCABMAA3NisEqOfmk4qdfKDvK4eqarHTqBWTepSm4Ygm0QLCeW5vX7F1KCHCgw3/GhYHnDEbXO4O5xVuLZYq9YIBJcAEqfN3qSxKsJvvEYyWNlerNwHLJ9npxrQDVA2HmPyv74fZfh6Io0KoAMwABcmT9efviI7JpXGVQ1yNRqNAWdKoSYBsJvN42I3IxOrVQ3VhO0AwSekHn74yvYHO0TCgitXEiBI+91E/nt74XU/O+K7x7M5miA1BC7tOrQgcyBNMaSygITILbgdJkTWTBuTAZgGK9JAmDzGqb4DSSbA149dfbEJUPM9ed9sRlWsHrovlNMSWMAsCLAXkrNzaJXDyuJJKzqG4H6j8cReaDa9VYVNKEOvdhCqgQb21g2MxaMB+mx3B3/AH5JQpU1RMER+jhbM1VVCSYAEkwdhc7emE0pDcx6H0/LEbV4iQhpvQeoWDSEDAFQXG5uCQsi/wB4R1xIWHLl4Hc/Xr1ahKJxPNIzCKirfxMzARFiGUwwI5ggEel8Ub4occdBSoJVEDVqCMN5BEgGRYiAfXF0qJTZHIy760YMQTUBLMwBIIPiI06pkcjKyTjEu0XD3o1nR0ZPESJBEjre98NK3LqLXT7Jia+fMeHXso0MeuFPtjgyGIsRYxYiCPmLfPCbiNxBwak25G4vjMvWkBI4PTpljAEnBWaTJxO9keAtm6ppoyBiPvNFuZA+9G8DEQkeGNLjwWv9i+FPlsnSpVPMAxYbwWJYD8cUT4t5BhVpVh5GQIxG2tZj2lfyOL/mswooGilcU6iqqBnJW6nSZMW1aWXUvl35YpXxCzhTJ0aLulVmJZ6iENLKBAB/pcSSBNjzxS1jxq7azw9/ReVwUpdiw4cSbWaq2NY+HvHatal3SFZpAeEgEFDYwTB1K1wJg6hJAGMmxovwizqK9WmQCzrqHWAQCPXefrOLS4tFgA+q7facYfATy1Vuz9KtnaLUz9mqIWImm+rSwDGdU2IJFiNo/iMZJm+zVVNWqm6lPPKmB1M7RjXuKVKXCsrVqUwZMBVdmeTAVACTIVVXa1lxnWU+JObeqO8ZaiGQabImkgiCLAG4tiGXvNQAPb7XN7ME7WOcyiPM/Cp2DsSep5DF+7f9jaGWC1kimHMCkSd9yVmSANiDtbrGM/BwV3YJ2zsztRkIEyL4mOy/A1zNR9baadOmzu0xEKdNza7QI53xFV6YAEMD/b3wWnXIEDnvggp3guaQ00U/4JmFpV0LHSJhj/K1nmORUkfPCfFXQuTTJKyY1CGgbEgWBwbhPCHzDFKcF9wCQogCSZJ5AE/LCL5bTE8z74CXw599U44NUqtUC0yxb7sTIPKMXnjXatVqdy9FKoQgPqNiw82kQRYyJxz4e1QtKqukCGBLjcyDb5R+OHvE+zNGtV7w611GWAIg+u1icaWwSEW3VebxeLgdiS2ZtBu1czXJSNCojKrUwAhUFQBEAjpg+OIgUAKIAsB0A2x3HbaKaAvMOIJJCGBgYGGQRqXmX+ofmMdxyl5l/qH5jHcZ5twr4tlcMqJVfQYxDtD2Oo1M3m6tRahNWo704ZUCli1yCjaxMWBXY3vbb8uRoX2HpiJoUjSKLUpyJ0rUOkiWkiZuGPtud74wsIs8VoKQ7A8M+zcOoUeahjGx8Ts4t1g4dcd4UlQKzPog76S0yALQwgiOcjqDiRFNVI69CcdemHFxacIX06yOuuair7cLKggZwuwJszMJJ+6dLkgNPigSSPDog4FDhRIpznDqA8QDO2ssukD/AJA2m0dTp3BM4lqeUUHwBbXEKP7fn79cHp8Lpgg92NQAgrNo2uDJiBvOD3vHX2Qpd4fQ0UVQNqCKADEahyNyTf3PucLv5TIBGxEfLBVWNpiI26bD88dzC2sTfFDTmObjx9OHNOdFFZrIKijQ1RbXAqPA9ACYGEhmalRRSMlyYLBSo0DmCLS0x1B1dBiQZAZM23HWLY5Rp3gRB+k4bOQ6tPwq1C8d4OlVBRpzrW7MgGkCDAIaEfzSFmQQGtF3HEOzK5vL00rzrpgQ4MsCBBkkEGQJPv8APDzOzSZqwA0gQ6k6ZjbSRbUJIjnOD8Q4ktGg9azoqahpIueQBHrzxTIXPOm2v0r4i5rhk3WZdvuwS5egtWizPp/5A0TBICsI2AJiP94o/C6RapAUtbkJxp3DviGtRnTOU07qoDOgEmwsCDJaduUHFM7W5vLl4yYanSKjUCTLGTMyTI2tMYrF0vU4SSYDupRrz4JlkuytatV7umuppvpuBPMkSAPWcWnsb2EzVLO03qIaa0mksYvuIF7zMW64r/YzizZbMLVM6BOq+4Ig+/I/IY3qmQfFv6+1jhSCdOH+1n7QxcsJyaUR/tNqvDqbkK9NGUliw9WuTbeTE++GXEeyeWrU2RqS3m8mZgAab2Ngb8/fEnmKUgXgzFjpI2nn0H4YApLER638Rn5/TB71zW5ST++ur4WF55pIOYbrNs/8Jl0D7O7F76hVgAe2kTI52P4HDTst2CzdHMKW00tDSXLC8TZbE+LaSLTMHbGqGjzFoED0mLj0t+eO0xI2E+l7fh/Y4TM7TLX564rf/wAhMWFjjdrPO3FSpmsuURw4Q6iAjAsoZ1LgmmoZFJCEqTsGgTitfD/snUq5pKpCinSYMS2zEbKLGT+X0xrWS4JRo1HqU6YDvMwTe5JAkwoJJMAAEmcSNNgYHKLCLxGHEucgihw/2hDjXQwmIDfj6rPPiN2YzGYYVKSGoEQKVBBKwSZEmWmTsJttjMqvB6qiTTcDaSpAnpJETj0eyCQCPnG3phpxLilCiB37IgY21c43gb4mo3r9q/C9oviaIw2/lYHmey+ZSn3r0XVNOrURAjlfb2GIsLjbO3TZfOZfuaOYo95qDqveDxWIgSfNeQPTGW8X7KZrKjXVpMqzGqJE+pEgH0OLHNpdnCYzvm+Og7lsmHC+IPQrJUXzIwMHa3IjpjQcnk+F5mp4das9xTckU1Y7gECTF4E3i07YzRqhJviV7L0i+ZpAFR4gfFIBi4B03vEYMf8AMeqOMizRufZBAOy1DLZKnSGmkulfxPqZvOFcKujA3NIp4oKyG2tbedQBOr+IxsMJY9AwitAvn77JsmyhgYGBh0iGBgYGIojUvMv9Q/MY7jlLzL/UPzGO4zzbhXxbKy0uM0QqzVQRbzDeNve23t1wWvxag+pGZWTYtqUiRNt9Wq0iB7Yiq1DLtTINCoIZiWXVZmjU+8fdDCQR4duq32ekfCmWqUyGJDaWtLLqiGlZ0CIIIIERvjKBVq+094YpOpZ10hHd1DMmRO8+IAR4hv63ws1MAmSTHTf3xzJOAsKIUAQOlrD5R84wtuAxMnl74yyAyaAcevtQUm+byXeKAALEmHXUrWYCQpBkTI9R7ENxwyqxDPW2qFlW7QNZKkSfNphY2Fzvh02fp6iutFYAalJA0lhK728QNusGJhobqaZJXvQb6I1gCQAYifF5h1N7mcWNLminKJCnw/MBhOZmNBLQQTE6lgHy+5M6ut8SVetIkddumG9GsGnTU1EggDWrG0Emxmbj5NhyAAIvtHz3/K2M8z3F4APsR18JgNEzXD1E0mOY/X12w3o0pE2t6/r9DDzVIiLj8/8AeBI1xN7Vr86cevZW1SZqz1tNlWmrzqJksUJFgLASNyfliqfEtilHTRDLrP74rIUoZjVyuRE729cXDgpHcqPvJ4WHMMN/rv8APCedybXemRLgBkZdSkCdrgyATYb4vkaT4QroZBG8PIul5+rUiAYJgXUz9cR7OSb3x6L/APp/UAHdYW4VKaBQfTUG/tjP+0PwmdW1ZZhU3PdkBWi3OQp39NjjOYnBekw/asbzTxlVZzvZrRl6FXVqV516TIVgbKSNjF49TjTPhwarZT97qKhytOTfTA+cAyB/rGLZijVDlWDaput5nnbrjZeynGWpZOgtYVHcKWZgCdC6jp1eoHr6XOKwxz9tVV2n4YRZBsq1KpO4jSw59D+R/I4UFPfEUvaegDq1kAgHT3dSRuZ2sCAbxcr6HDn9sUxdiV5+IFQYMHcXIMg+2C6A6Cj11y4Lz2ZOyd4EmJv9cCksAb3vJ3MmeVhvjpzCEa5BXrII98V3jHFFqoaKsaeoKTWgmnAdSVOkiQwsQCJDHYXwzIiQQKOvWn9qEqYq5oa4RGqOBcKRAn+ItaecCThGgazWBpISSRJZzudh4REDCPZrN0u6WhTql2VJZijKSZglidmJvBMxGJemp2IA0iBBmJHqLHFoiDW0R7dfCFpsOFlv+R6jn+o01HsEIJ+ZOKV287FV6lRKmXDVF06ShckiCTbWdjPLpi/GqUF5I5mII6TFj0MYFOrqmOm8QRcgQD7Hf0xaQD4R9BWwzOhfnasC4j2OzlFgtSi9zYqO8H/ZN77YuuZ7atlMrSy9aj3j93LisIGkk6VgiWMCDPTni05/LUg9QGtUTVqJ0BQTJbUGg6nIkwWERa84oXb3gDVXSpRapWISCpBLLF4gT4ANoJjmbglHwZW2LXUixoxcjWTgAD5VJ4vmqdSq70qYoqTamDIHtP69sSHY3Iu+apsqyqHUx5Df8emHPD/h9nKtNnFFxpFgw0lr7AMQSd9ukc8SvYzhFalVYurIukhgwKyeQg9N5/zhYIyZG2F0sbio2YZ4Y4WBW6uWBgYGO8vBoYGBgYiiGBgYGIojUvMv9Q/MY7jlLzL/AFD8xjuM824V8Wyk+0vEXo5emVpmqHemkArOpnRUUa2VVliPETaMViMys68vmqZdVCFKmVgMCDJJrgFpUEKeZYx4sWLjPATWoj98wipTdhuNKOtQADYMCo8XqZxOKysoBBIbzA3tzkcxjBna0efQV+5VP4dxJqRP7nNOWmxr5Q3J5D7UYEyIHXnia/btaABkMxvsKuTO2/8A+xhFOH0qTan1wH1U21ErEg6W5AghT4t9K33xI0OG0aINVRo5EgNPiKrsoOokgDYm/riAkONhBQPFuNtTFStV4XXCKGLuKmX1aQhViQtczCLAtzMX8z+rw1LhcmWMMreLqINySb+n5xhzxajQzOWqUzWCirTK6pmNYUAxa/iWxjcYUz+bIXWoYaahBmbibkATtPQThi+q0URcll1VjFBqDOWl56iJ5rPQHa8b3L2c4caSlKlVqzFpDHUBEKIGt3aTBYy27mIGJJswHMTacFqKimCP164V7gDqP8qeiiOJ5ai763asjDwhlESF1NEgH+PVPLRyuDI8OCikEpMXVF06rbCQNvaPkN98NO0XDnr00FOq9GCSCk8wRydbidQMmGUGDh8ap6mdgfz2tvinvGPGQA9dev5THTVN6NcUqrF7KygFuQKkxPQEHc2tiSXxHUNgTHQ2iZ+ZHyw2rXEQZ9Z+cYbZTMdwdJB7tjaB5CbRH8JO0bEnli1r2u0J190NlKtUAk9BJ/HBJMyYAjbcz9Lj+5OCZmoImRvb1A5D3wsvyH98LmcBXPimSbABlNwfSxJ3udyN/TCNSi+qVZUEiARaIOo+W7SQd+RwvWchhCzNpke5+WxsDjviJBgR7+nL/eLKIoBTdQmUz1So7ItTLNoPiAp1BEM6mJgMJBWQdww3mZVidEO0MTEqDH/jf5GN8JZThiJUd6dMUmqGXIA1Md77gCWY23JJ53WZ/FCsZYwZGwAMxNpB998HV3L9f2gkMxwyiCH0rYyeh9Y2n1/HB6qVGJKspW2lSAVPIkn0uetuli9W0C/TCBooywQLiP1y54XVp3HVeaiQo0KpJ1GnEQNIM8yb23NxHKZk4Q4lRYqopVO6IcTOtN7CQol/aw9bRh/lliV1EwYBJkxAN/1tGOZigD5rgC8mw9emA5//AKr9I0ogLWICnN09M7kJrI8Ig6kifXmWHzWyiViwL5inUF4FNV2IOxiRfTz5GZkQzzmQqd7R7qjTeiY7xmVbDUbwxkQpldIMk3gRiZp5RUZQgAMGYUbesDYkbnmBhi+/4j4+0AEfQw5Xv4gATyhuUm1/bnhl2eylejTYV6oqsWkETsFVZlrkkqWjlqgWAxJhm6T6g4q+Y7Qy9aj3JpsthUvfxQblQPFGoaWaxvpNsKAXGm3Z5qO8Isq0CquwgmNh+rDFU4qwNVtJkTv7AA/LDVWi4xzHRihLDZNrK+TMKpDAwMDF6qQwMDAxFEMDAwMRRGpeZf6h+Yx3HKXmX+ofmMdxnm3Cvi2UqeIGCsKRtz5WHP0wb9qtAELbax/zgYGMuRvJXLrcXYgjSsHcQee/PDNCBI0KVYAMjamUwQyyGJ2I9us4GBhqCiJUpU2fWaSTO0ECTpvY7+GLfxN1w5XiLGSYOoCfSJNukkmflgYGIQCog2cMyFVTIkqILRyJ3IvhX9qNMwp9xgYGBlFqIPxVjyX0ibfjgn7Rbot+Uf7wMDAyNu6RRhxV/Tb1+u++EamaZmBJ8vlHIE/e66hy6b4GBghoGyCQos7Uwve1FgRII1G5J8RBYTEQpAibXw7TiNRYJctMWIWBuLQAb+uBgYJAO6i4nFHJDEiY6dQZ/P8AAYW/bdT+X6f7wMDClo3RtA8bqfy/T/eCHirGJCmCSDHWR16GMDAwobqpaK3E3UWMRePebe2FE4u45L+P+cDAwxjbd0pZRP21U1HywSDEfX1vb6YOeLvEAKJ6D/NsDAwcoJtS0F4w8HYz7/5wP2w4JPhvE2PK3Xp+WBgYIaBsgkc9n2qrpJ033WxuCp3ndWI+doIBwz0Nzq1T0lzaYMAbQLgTyPoIGBgqLhy/ViSABJiTAiTbc7n1xz7OOp/DAwMPndzS5G8kPs46n8MD7OOp/DAwMHO7mhkbyQ+zjqfwwPs46n8MDAxM7uamRvJD7OOp/DA+zjqfwwMDEzu5qZG8l1KAkXO4/PHcDAwpJO6YADZf/9k=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53975" y="-1690688"/>
            <a:ext cx="5495925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6" y="1833563"/>
            <a:ext cx="3675734" cy="236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97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Mission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64524" y="1429265"/>
            <a:ext cx="4588476" cy="4895335"/>
          </a:xfrm>
          <a:ln>
            <a:noFill/>
          </a:ln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FF0000"/>
                </a:solidFill>
                <a:latin typeface="Georgia" panose="02040502050405020303" pitchFamily="18" charset="0"/>
              </a:rPr>
              <a:t>Ensuring </a:t>
            </a:r>
            <a:r>
              <a:rPr lang="en-US" sz="23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democratic </a:t>
            </a:r>
            <a:r>
              <a:rPr lang="en-US" sz="2300" dirty="0">
                <a:solidFill>
                  <a:srgbClr val="FF0000"/>
                </a:solidFill>
                <a:latin typeface="Georgia" panose="02040502050405020303" pitchFamily="18" charset="0"/>
              </a:rPr>
              <a:t>access to information;</a:t>
            </a: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Developing </a:t>
            </a:r>
            <a:r>
              <a:rPr lang="en-US" sz="23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digital </a:t>
            </a:r>
            <a:r>
              <a:rPr lang="en-US" sz="2300" dirty="0">
                <a:solidFill>
                  <a:srgbClr val="FF0000"/>
                </a:solidFill>
                <a:latin typeface="Georgia" panose="02040502050405020303" pitchFamily="18" charset="0"/>
              </a:rPr>
              <a:t>literacy activities and programs;</a:t>
            </a: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002060"/>
                </a:solidFill>
                <a:latin typeface="Georgia" panose="02040502050405020303" pitchFamily="18" charset="0"/>
              </a:rPr>
              <a:t>Providing </a:t>
            </a:r>
            <a:r>
              <a:rPr lang="en-US" sz="2300" dirty="0">
                <a:solidFill>
                  <a:srgbClr val="FF0000"/>
                </a:solidFill>
                <a:latin typeface="Georgia" panose="02040502050405020303" pitchFamily="18" charset="0"/>
              </a:rPr>
              <a:t>integrated services </a:t>
            </a:r>
            <a:r>
              <a:rPr lang="en-US" sz="23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for</a:t>
            </a:r>
            <a:r>
              <a:rPr lang="en-US" sz="2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US" sz="2300" dirty="0">
                <a:solidFill>
                  <a:srgbClr val="002060"/>
                </a:solidFill>
                <a:latin typeface="Georgia" panose="02040502050405020303" pitchFamily="18" charset="0"/>
              </a:rPr>
              <a:t>different categories of users;</a:t>
            </a: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002060"/>
                </a:solidFill>
                <a:latin typeface="Georgia" panose="02040502050405020303" pitchFamily="18" charset="0"/>
              </a:rPr>
              <a:t>Facilitating </a:t>
            </a:r>
            <a:r>
              <a:rPr lang="en-US" sz="2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IT skills learning and </a:t>
            </a:r>
            <a:r>
              <a:rPr lang="en-US" sz="2300" dirty="0">
                <a:solidFill>
                  <a:srgbClr val="FF0000"/>
                </a:solidFill>
                <a:latin typeface="Georgia" panose="02040502050405020303" pitchFamily="18" charset="0"/>
              </a:rPr>
              <a:t>extending </a:t>
            </a:r>
            <a:r>
              <a:rPr lang="en-US" sz="23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technology benefits for the entire library system;</a:t>
            </a:r>
            <a:endParaRPr lang="en-US" sz="23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sz="2300" dirty="0">
                <a:solidFill>
                  <a:srgbClr val="FF0000"/>
                </a:solidFill>
                <a:latin typeface="Georgia" panose="02040502050405020303" pitchFamily="18" charset="0"/>
              </a:rPr>
              <a:t>Supporting the </a:t>
            </a:r>
            <a:r>
              <a:rPr lang="en-GB" sz="23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continuous </a:t>
            </a:r>
            <a:r>
              <a:rPr lang="en-GB" sz="2300" dirty="0">
                <a:solidFill>
                  <a:srgbClr val="FF0000"/>
                </a:solidFill>
                <a:latin typeface="Georgia" panose="02040502050405020303" pitchFamily="18" charset="0"/>
              </a:rPr>
              <a:t>professional development </a:t>
            </a:r>
            <a:r>
              <a:rPr lang="en-GB" sz="2300" dirty="0">
                <a:solidFill>
                  <a:srgbClr val="002060"/>
                </a:solidFill>
                <a:latin typeface="Georgia" panose="02040502050405020303" pitchFamily="18" charset="0"/>
              </a:rPr>
              <a:t>of the member </a:t>
            </a:r>
            <a:r>
              <a:rPr lang="en-GB" sz="2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base.</a:t>
            </a:r>
            <a:endParaRPr lang="vi-VN" sz="23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20" y="1630306"/>
            <a:ext cx="4059980" cy="188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Pillars in the ICT field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3810000" cy="396240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Increase </a:t>
            </a:r>
            <a:r>
              <a:rPr lang="en-US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librarians’ digital skills;</a:t>
            </a:r>
            <a:endParaRPr lang="en-US" sz="17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Develop </a:t>
            </a:r>
            <a:r>
              <a:rPr lang="en-US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a digital culture </a:t>
            </a: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 the Romanian  library system</a:t>
            </a:r>
            <a:r>
              <a:rPr lang="en-US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;</a:t>
            </a:r>
            <a:endParaRPr lang="en-US" sz="17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Enhance the impact of  ICT tools </a:t>
            </a: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via ANBPR’s training courses on technology us</a:t>
            </a: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e;</a:t>
            </a: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Extend </a:t>
            </a:r>
            <a:r>
              <a:rPr lang="en-GB" sz="1700" dirty="0">
                <a:solidFill>
                  <a:srgbClr val="FF0000"/>
                </a:solidFill>
                <a:latin typeface="Georgia" panose="02040502050405020303" pitchFamily="18" charset="0"/>
              </a:rPr>
              <a:t>the benefits of technologies </a:t>
            </a:r>
            <a:r>
              <a:rPr lang="en-GB" sz="1700" dirty="0">
                <a:solidFill>
                  <a:srgbClr val="002060"/>
                </a:solidFill>
                <a:latin typeface="Georgia" panose="02040502050405020303" pitchFamily="18" charset="0"/>
              </a:rPr>
              <a:t>especially in rural libraries</a:t>
            </a: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vi-VN" sz="17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752600"/>
            <a:ext cx="4639360" cy="39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6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Libraries &amp; Digital Agenda for Romania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429265"/>
            <a:ext cx="3505200" cy="5014397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increasing </a:t>
            </a:r>
            <a:r>
              <a:rPr lang="en-GB" sz="1700" dirty="0">
                <a:solidFill>
                  <a:srgbClr val="FF0000"/>
                </a:solidFill>
                <a:latin typeface="Georgia" panose="02040502050405020303" pitchFamily="18" charset="0"/>
              </a:rPr>
              <a:t>the </a:t>
            </a:r>
            <a:r>
              <a:rPr lang="en-GB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level of </a:t>
            </a:r>
            <a:r>
              <a:rPr lang="en-GB" sz="1700" dirty="0">
                <a:solidFill>
                  <a:srgbClr val="FF0000"/>
                </a:solidFill>
                <a:latin typeface="Georgia" panose="02040502050405020303" pitchFamily="18" charset="0"/>
              </a:rPr>
              <a:t>digital literacy </a:t>
            </a:r>
            <a:r>
              <a:rPr lang="en-GB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among community members;</a:t>
            </a: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helping to reduce the </a:t>
            </a:r>
            <a:r>
              <a:rPr lang="en-GB" sz="1700" dirty="0">
                <a:solidFill>
                  <a:srgbClr val="FF0000"/>
                </a:solidFill>
                <a:latin typeface="Georgia" panose="02040502050405020303" pitchFamily="18" charset="0"/>
              </a:rPr>
              <a:t>urban-rural divide </a:t>
            </a:r>
            <a:r>
              <a:rPr lang="en-GB" sz="1700" dirty="0">
                <a:solidFill>
                  <a:srgbClr val="002060"/>
                </a:solidFill>
                <a:latin typeface="Georgia" panose="02040502050405020303" pitchFamily="18" charset="0"/>
              </a:rPr>
              <a:t>in terms of access to </a:t>
            </a:r>
            <a:r>
              <a:rPr lang="en-GB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technology;</a:t>
            </a:r>
          </a:p>
          <a:p>
            <a:pPr marL="319088" lvl="0" indent="-319088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sz="1700" dirty="0">
                <a:solidFill>
                  <a:srgbClr val="FF0000"/>
                </a:solidFill>
                <a:latin typeface="Georgia" panose="02040502050405020303" pitchFamily="18" charset="0"/>
              </a:rPr>
              <a:t>transforming libraries </a:t>
            </a:r>
            <a:r>
              <a:rPr lang="en-GB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into </a:t>
            </a:r>
            <a:r>
              <a:rPr lang="en-GB" sz="1700" dirty="0">
                <a:solidFill>
                  <a:srgbClr val="FF0000"/>
                </a:solidFill>
                <a:latin typeface="Georgia" panose="02040502050405020303" pitchFamily="18" charset="0"/>
              </a:rPr>
              <a:t>national facilitators of e-inclusion, </a:t>
            </a:r>
            <a:r>
              <a:rPr lang="en-GB" sz="1700" dirty="0">
                <a:solidFill>
                  <a:srgbClr val="002060"/>
                </a:solidFill>
                <a:latin typeface="Georgia" panose="02040502050405020303" pitchFamily="18" charset="0"/>
              </a:rPr>
              <a:t>willingness to provide </a:t>
            </a:r>
            <a:r>
              <a:rPr lang="en-GB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good practices </a:t>
            </a:r>
            <a:r>
              <a:rPr lang="en-GB" sz="1700" dirty="0">
                <a:solidFill>
                  <a:srgbClr val="002060"/>
                </a:solidFill>
                <a:latin typeface="Georgia" panose="02040502050405020303" pitchFamily="18" charset="0"/>
              </a:rPr>
              <a:t>and </a:t>
            </a:r>
            <a:r>
              <a:rPr lang="en-GB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mentoring models for users from different walks of life.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941" y="1600202"/>
            <a:ext cx="4484046" cy="33527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6029324"/>
            <a:ext cx="914400" cy="828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105400"/>
            <a:ext cx="4048125" cy="14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ANBPR represents a modern library system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343400"/>
          </a:xfrm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  <a:latin typeface="Georgia" panose="02040502050405020303" pitchFamily="18" charset="0"/>
              </a:rPr>
              <a:t>Biblionet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- the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most important program which introduces technology in the public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libraries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of Romania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-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$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26.9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million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(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private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investment);</a:t>
            </a:r>
            <a:endParaRPr 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2,280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public libraries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have received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modern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equipment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for free access to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information for the general public; </a:t>
            </a:r>
            <a:endParaRPr 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vi-VN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3,015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librarians were trained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in IT skills;</a:t>
            </a:r>
            <a:endParaRPr lang="vi-VN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41 functional Training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Centers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at the county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library level;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  <a:latin typeface="Georgia" panose="02040502050405020303" pitchFamily="18" charset="0"/>
              </a:rPr>
              <a:t>90 trainer-librarians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(Train-the-Trainers)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  <a:latin typeface="Georgia" panose="02040502050405020303" pitchFamily="18" charset="0"/>
              </a:rPr>
              <a:t>2,640 </a:t>
            </a: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librarians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trained in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‘The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Fundamentals of New Library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Services’</a:t>
            </a: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The </a:t>
            </a:r>
            <a:r>
              <a:rPr 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Biblionet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 encourages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the development of an educated and pro-active civil society.</a:t>
            </a:r>
            <a:endParaRPr lang="vi-VN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0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Romanian public libraries infrastructure</a:t>
            </a:r>
            <a:endParaRPr lang="en-US" sz="3200" dirty="0" smtClean="0">
              <a:latin typeface="Georg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28" y="2286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sp>
        <p:nvSpPr>
          <p:cNvPr id="7" name="Titlu 1"/>
          <p:cNvSpPr txBox="1">
            <a:spLocks/>
          </p:cNvSpPr>
          <p:nvPr/>
        </p:nvSpPr>
        <p:spPr bwMode="auto">
          <a:xfrm>
            <a:off x="558672" y="1541983"/>
            <a:ext cx="2190434" cy="182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2,280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libraries with Internet access</a:t>
            </a:r>
            <a:endParaRPr lang="ro-RO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itlu 1"/>
          <p:cNvSpPr txBox="1">
            <a:spLocks/>
          </p:cNvSpPr>
          <p:nvPr/>
        </p:nvSpPr>
        <p:spPr bwMode="auto">
          <a:xfrm>
            <a:off x="185293" y="3106637"/>
            <a:ext cx="2563813" cy="15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o-RO" sz="2000" b="1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9</a:t>
            </a:r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,</a:t>
            </a:r>
            <a:r>
              <a:rPr lang="ro-RO" sz="2000" b="1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100 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computers with Internet access for the general public</a:t>
            </a:r>
            <a:endParaRPr lang="ro-RO" b="1" dirty="0" err="1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itlu 1"/>
          <p:cNvSpPr txBox="1">
            <a:spLocks/>
          </p:cNvSpPr>
          <p:nvPr/>
        </p:nvSpPr>
        <p:spPr bwMode="auto">
          <a:xfrm>
            <a:off x="6857571" y="1541983"/>
            <a:ext cx="1979613" cy="207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en-US" sz="2400" b="1" dirty="0"/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o-RO" sz="2000" b="1" dirty="0" smtClean="0">
                <a:solidFill>
                  <a:srgbClr val="FF0000"/>
                </a:solidFill>
                <a:latin typeface="Georgia" pitchFamily="18" charset="0"/>
              </a:rPr>
              <a:t>4</a:t>
            </a:r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</a:rPr>
              <a:t>.</a:t>
            </a:r>
            <a:r>
              <a:rPr lang="ro-RO" sz="2000" b="1" dirty="0" smtClean="0">
                <a:solidFill>
                  <a:srgbClr val="FF0000"/>
                </a:solidFill>
                <a:latin typeface="Georgia" pitchFamily="18" charset="0"/>
              </a:rPr>
              <a:t>32 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computers with Internet access per library</a:t>
            </a:r>
            <a:endParaRPr lang="en-US" b="1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r" eaLnBrk="1" hangingPunct="1"/>
            <a:endParaRPr lang="ro-RO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u 1"/>
          <p:cNvSpPr txBox="1">
            <a:spLocks/>
          </p:cNvSpPr>
          <p:nvPr/>
        </p:nvSpPr>
        <p:spPr bwMode="auto">
          <a:xfrm>
            <a:off x="323271" y="4611674"/>
            <a:ext cx="3240088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national coverage </a:t>
            </a:r>
          </a:p>
          <a:p>
            <a:pPr>
              <a:defRPr/>
            </a:pP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via  </a:t>
            </a:r>
            <a:r>
              <a:rPr lang="ro-RO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Biblionet/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ANBPR network</a:t>
            </a:r>
            <a:endParaRPr lang="en-US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Titlu 1"/>
          <p:cNvSpPr txBox="1">
            <a:spLocks/>
          </p:cNvSpPr>
          <p:nvPr/>
        </p:nvSpPr>
        <p:spPr bwMode="auto">
          <a:xfrm>
            <a:off x="3834714" y="4962426"/>
            <a:ext cx="2663825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ro-RO" sz="2000" b="1" dirty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41</a:t>
            </a:r>
            <a:r>
              <a:rPr lang="ro-RO" sz="2000" b="1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local 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T</a:t>
            </a:r>
            <a:r>
              <a:rPr lang="ro-RO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raining 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C</a:t>
            </a:r>
            <a:r>
              <a:rPr lang="ro-RO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enters</a:t>
            </a:r>
            <a:endParaRPr lang="en-US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itlu 1"/>
          <p:cNvSpPr txBox="1">
            <a:spLocks/>
          </p:cNvSpPr>
          <p:nvPr/>
        </p:nvSpPr>
        <p:spPr bwMode="auto">
          <a:xfrm>
            <a:off x="6934200" y="3717032"/>
            <a:ext cx="197961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US" sz="2400" b="1" dirty="0"/>
          </a:p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2,640</a:t>
            </a:r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librarians trained in IT</a:t>
            </a:r>
            <a:endParaRPr lang="en-US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r">
              <a:defRPr/>
            </a:pPr>
            <a:endParaRPr lang="ro-RO" sz="28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06" y="2326414"/>
            <a:ext cx="3645788" cy="273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Advocating for a common information  space  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176076" y="1676400"/>
            <a:ext cx="6739324" cy="2819400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Motivating and supporting libraries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to develop digital collections; </a:t>
            </a: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Developing practical guidelines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on how to create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digital collections;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Offering specialized courses to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train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librarians in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digital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collections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development;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1200"/>
            <a:ext cx="2143125" cy="2143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449580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GB" sz="16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Establishing standardized </a:t>
            </a:r>
            <a:r>
              <a:rPr lang="en-GB" sz="1600" b="1" dirty="0">
                <a:solidFill>
                  <a:srgbClr val="FF0000"/>
                </a:solidFill>
                <a:latin typeface="Georgia" panose="02040502050405020303" pitchFamily="18" charset="0"/>
              </a:rPr>
              <a:t>formats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for digital resource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description;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GB" sz="1600" b="1" dirty="0">
                <a:solidFill>
                  <a:srgbClr val="FF0000"/>
                </a:solidFill>
                <a:latin typeface="Georgia" panose="02040502050405020303" pitchFamily="18" charset="0"/>
              </a:rPr>
              <a:t>Exporting data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to and from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similar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digital collections;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GB" sz="16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Digital collections’ interoperability.</a:t>
            </a:r>
            <a:endParaRPr lang="ro-RO" sz="16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o-RO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753100"/>
            <a:ext cx="12192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3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Partnership with VISA </a:t>
            </a: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Europe</a:t>
            </a:r>
            <a:b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</a:b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(2013-2014) 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429000" y="1299694"/>
            <a:ext cx="5392632" cy="396240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2B0E0B"/>
              </a:buClr>
              <a:buSzPct val="90000"/>
            </a:pPr>
            <a:r>
              <a:rPr lang="en-US" sz="17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sz="17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a financial education program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which 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addresses a wide audience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so that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participants improve their knowledge of financial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concepts and products,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such as budget planning, investments,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incomes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and expenses,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loans,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financial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risk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etc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ro-RO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" y="1593847"/>
            <a:ext cx="3227494" cy="198755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4190999"/>
            <a:ext cx="8229600" cy="267935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870 librarians trained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 how to facilitate training on personal finance for the members of their local communities</a:t>
            </a:r>
            <a:endParaRPr lang="ro-RO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over 10,000 Romanians educated in financial literacy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 in public libraries by using the </a:t>
            </a:r>
            <a:r>
              <a:rPr lang="ro-RO" dirty="0" smtClean="0">
                <a:solidFill>
                  <a:srgbClr val="002060"/>
                </a:solidFill>
                <a:latin typeface="Georgia" panose="02040502050405020303" pitchFamily="18" charset="0"/>
              </a:rPr>
              <a:t>BaniiIQ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 program</a:t>
            </a:r>
            <a:endParaRPr lang="ro-RO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ro-RO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41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Partnership with </a:t>
            </a: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APIA</a:t>
            </a:r>
            <a:b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</a:b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 (2011-2013)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133600" y="1181101"/>
            <a:ext cx="6781800" cy="308610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2B0E0B"/>
              </a:buClr>
              <a:buSzPct val="90000"/>
            </a:pP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2B0E0B"/>
              </a:buClr>
              <a:buSzPct val="90000"/>
            </a:pP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 APIA =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Agency for Payment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and Intervention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Agriculture </a:t>
            </a:r>
            <a:r>
              <a:rPr lang="en-GB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1,041 </a:t>
            </a:r>
            <a:r>
              <a:rPr lang="en-GB" b="1" dirty="0">
                <a:solidFill>
                  <a:srgbClr val="FF0000"/>
                </a:solidFill>
                <a:latin typeface="Georgia" panose="02040502050405020303" pitchFamily="18" charset="0"/>
              </a:rPr>
              <a:t>librarians and 151 </a:t>
            </a:r>
            <a:r>
              <a:rPr lang="en-GB" dirty="0" smtClean="0">
                <a:solidFill>
                  <a:srgbClr val="FF0000"/>
                </a:solidFill>
                <a:latin typeface="Georgia" panose="02040502050405020303" pitchFamily="18" charset="0"/>
              </a:rPr>
              <a:t>City H</a:t>
            </a:r>
            <a:r>
              <a:rPr lang="en-GB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all </a:t>
            </a:r>
            <a:r>
              <a:rPr lang="en-GB" b="1" dirty="0">
                <a:solidFill>
                  <a:srgbClr val="FF0000"/>
                </a:solidFill>
                <a:latin typeface="Georgia" panose="02040502050405020303" pitchFamily="18" charset="0"/>
              </a:rPr>
              <a:t>employees </a:t>
            </a:r>
            <a:r>
              <a:rPr lang="en-GB" b="1" dirty="0">
                <a:solidFill>
                  <a:srgbClr val="002060"/>
                </a:solidFill>
                <a:latin typeface="Georgia" panose="02040502050405020303" pitchFamily="18" charset="0"/>
              </a:rPr>
              <a:t>were trained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by the APIA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experts, in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public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libraries</a:t>
            </a:r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, on </a:t>
            </a:r>
            <a:r>
              <a:rPr lang="en-GB" b="1" dirty="0">
                <a:solidFill>
                  <a:srgbClr val="002060"/>
                </a:solidFill>
                <a:latin typeface="Georgia" panose="02040502050405020303" pitchFamily="18" charset="0"/>
              </a:rPr>
              <a:t>how to </a:t>
            </a:r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use the </a:t>
            </a:r>
            <a:r>
              <a:rPr lang="en-GB" b="1" dirty="0">
                <a:solidFill>
                  <a:srgbClr val="002060"/>
                </a:solidFill>
                <a:latin typeface="Georgia" panose="02040502050405020303" pitchFamily="18" charset="0"/>
              </a:rPr>
              <a:t>online application system for </a:t>
            </a:r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agriculture subsidies</a:t>
            </a:r>
            <a:r>
              <a:rPr lang="en-GB" b="1" dirty="0">
                <a:solidFill>
                  <a:srgbClr val="002060"/>
                </a:solidFill>
                <a:latin typeface="Georgia" panose="02040502050405020303" pitchFamily="18" charset="0"/>
              </a:rPr>
              <a:t>;</a:t>
            </a:r>
          </a:p>
          <a:p>
            <a:pPr lvl="2">
              <a:lnSpc>
                <a:spcPct val="150000"/>
              </a:lnSpc>
              <a:buClr>
                <a:srgbClr val="2B0E0B"/>
              </a:buClr>
              <a:buSzPct val="90000"/>
            </a:pPr>
            <a:r>
              <a:rPr lang="en-GB" b="1" dirty="0">
                <a:solidFill>
                  <a:srgbClr val="FF0000"/>
                </a:solidFill>
                <a:latin typeface="Georgia" panose="02040502050405020303" pitchFamily="18" charset="0"/>
              </a:rPr>
              <a:t>90,000 farmers </a:t>
            </a:r>
            <a:r>
              <a:rPr lang="en-GB" b="1" dirty="0">
                <a:solidFill>
                  <a:srgbClr val="002060"/>
                </a:solidFill>
                <a:latin typeface="Georgia" panose="02040502050405020303" pitchFamily="18" charset="0"/>
              </a:rPr>
              <a:t>submitted applications for farming subsidies </a:t>
            </a:r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via public libraries, amounting to </a:t>
            </a:r>
            <a:r>
              <a:rPr lang="en-GB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$</a:t>
            </a:r>
            <a:r>
              <a:rPr lang="en-GB" b="1" dirty="0">
                <a:solidFill>
                  <a:srgbClr val="FF0000"/>
                </a:solidFill>
                <a:latin typeface="Georgia" panose="02040502050405020303" pitchFamily="18" charset="0"/>
              </a:rPr>
              <a:t>155 million.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4114799"/>
            <a:ext cx="8229600" cy="275555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2B0E0B"/>
              </a:buClr>
              <a:buSzPct val="90000"/>
            </a:pPr>
            <a:endParaRPr lang="en-US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ro-RO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753100"/>
            <a:ext cx="1219200" cy="1104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65" y="2194675"/>
            <a:ext cx="1828800" cy="15514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2269" y="4343400"/>
            <a:ext cx="74825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more </a:t>
            </a:r>
            <a:r>
              <a:rPr lang="en-GB" sz="1600" b="1" dirty="0">
                <a:solidFill>
                  <a:srgbClr val="FF0000"/>
                </a:solidFill>
                <a:latin typeface="Georgia" panose="02040502050405020303" pitchFamily="18" charset="0"/>
              </a:rPr>
              <a:t>than </a:t>
            </a:r>
            <a:r>
              <a:rPr lang="en-GB" sz="16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180,000 working </a:t>
            </a:r>
            <a:r>
              <a:rPr lang="en-GB" sz="1600" b="1" dirty="0">
                <a:solidFill>
                  <a:srgbClr val="FF0000"/>
                </a:solidFill>
                <a:latin typeface="Georgia" panose="02040502050405020303" pitchFamily="18" charset="0"/>
              </a:rPr>
              <a:t>days were saved by the farmers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 (two days per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person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on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average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, but some farmers saved as many as five days)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by applying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from their local libraries. With 200 working days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year, this </a:t>
            </a:r>
            <a:r>
              <a:rPr lang="en-GB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covers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a staggering 900 years.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about </a:t>
            </a:r>
            <a:r>
              <a:rPr lang="en-GB" sz="1600" b="1" dirty="0">
                <a:solidFill>
                  <a:srgbClr val="FF0000"/>
                </a:solidFill>
                <a:latin typeface="Georgia" panose="02040502050405020303" pitchFamily="18" charset="0"/>
              </a:rPr>
              <a:t>$1 million was saved </a:t>
            </a:r>
            <a:r>
              <a:rPr lang="en-GB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in transportation costs.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144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ICT training opportunities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33400" y="4038600"/>
            <a:ext cx="8382000" cy="2094212"/>
          </a:xfrm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Training on Informatics Competences - </a:t>
            </a:r>
            <a:r>
              <a:rPr lang="en-GB" dirty="0" smtClean="0">
                <a:latin typeface="Georgia" pitchFamily="18" charset="0"/>
              </a:rPr>
              <a:t>develops e-skills </a:t>
            </a:r>
            <a:r>
              <a:rPr lang="en-GB" dirty="0">
                <a:latin typeface="Georgia" pitchFamily="18" charset="0"/>
              </a:rPr>
              <a:t>for </a:t>
            </a:r>
            <a:r>
              <a:rPr lang="en-GB" dirty="0" smtClean="0">
                <a:latin typeface="Georgia" pitchFamily="18" charset="0"/>
              </a:rPr>
              <a:t>librarians and how to develop modern </a:t>
            </a:r>
            <a:r>
              <a:rPr lang="en-GB" dirty="0">
                <a:latin typeface="Georgia" pitchFamily="18" charset="0"/>
              </a:rPr>
              <a:t>library </a:t>
            </a:r>
            <a:r>
              <a:rPr lang="en-GB" dirty="0" smtClean="0">
                <a:latin typeface="Georgia" pitchFamily="18" charset="0"/>
              </a:rPr>
              <a:t>service with </a:t>
            </a:r>
            <a:r>
              <a:rPr lang="en-GB" dirty="0">
                <a:latin typeface="Georgia" pitchFamily="18" charset="0"/>
              </a:rPr>
              <a:t>the support </a:t>
            </a:r>
            <a:r>
              <a:rPr lang="en-GB" dirty="0" smtClean="0">
                <a:latin typeface="Georgia" pitchFamily="18" charset="0"/>
              </a:rPr>
              <a:t>of technology; 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Over 300 public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librarians </a:t>
            </a:r>
            <a:r>
              <a:rPr lang="en-GB" dirty="0" smtClean="0">
                <a:latin typeface="Georgia" pitchFamily="18" charset="0"/>
              </a:rPr>
              <a:t>have already benefited from financial subsidies and were trained over the last 2 years. </a:t>
            </a:r>
            <a:endParaRPr lang="en-US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71" y="1645333"/>
            <a:ext cx="78295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4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ICT training opportunities </a:t>
            </a: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(2)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33400" y="3581400"/>
            <a:ext cx="8382000" cy="2551412"/>
          </a:xfrm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Training on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Marketing for Libraries  - BIBLIOMARKET </a:t>
            </a:r>
            <a:r>
              <a:rPr lang="en-US" dirty="0">
                <a:latin typeface="Georgia" pitchFamily="18" charset="0"/>
              </a:rPr>
              <a:t>- </a:t>
            </a:r>
            <a:r>
              <a:rPr lang="en-GB" dirty="0" smtClean="0">
                <a:latin typeface="Georgia" pitchFamily="18" charset="0"/>
              </a:rPr>
              <a:t>a dynamic and interactive way to develop simple solutions to better market the library’s services in the local communities;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Over 200 students </a:t>
            </a:r>
            <a:r>
              <a:rPr lang="en-GB" dirty="0" smtClean="0">
                <a:latin typeface="Georgia" pitchFamily="18" charset="0"/>
              </a:rPr>
              <a:t>have already completed this training, including the Digital Marketing and Social Media module.</a:t>
            </a:r>
            <a:endParaRPr lang="en-US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641388"/>
            <a:ext cx="59436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7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ICT training opportunities </a:t>
            </a: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(3)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708572" y="1676400"/>
            <a:ext cx="4978228" cy="3429000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  <a:latin typeface="Georgia" pitchFamily="18" charset="0"/>
              </a:rPr>
              <a:t>Advocacy </a:t>
            </a:r>
            <a:r>
              <a:rPr lang="en-US" dirty="0">
                <a:solidFill>
                  <a:srgbClr val="FF0000"/>
                </a:solidFill>
                <a:latin typeface="Georgia" pitchFamily="18" charset="0"/>
              </a:rPr>
              <a:t>Training </a:t>
            </a:r>
            <a:r>
              <a:rPr lang="en-US" dirty="0" smtClean="0">
                <a:latin typeface="Georgia" pitchFamily="18" charset="0"/>
              </a:rPr>
              <a:t>-</a:t>
            </a:r>
            <a:r>
              <a:rPr lang="en-GB" dirty="0" smtClean="0">
                <a:latin typeface="Georgia" pitchFamily="18" charset="0"/>
              </a:rPr>
              <a:t> approaches the most familiar problems </a:t>
            </a:r>
            <a:r>
              <a:rPr lang="en-GB" dirty="0">
                <a:latin typeface="Georgia" pitchFamily="18" charset="0"/>
              </a:rPr>
              <a:t>of advocacy </a:t>
            </a:r>
            <a:r>
              <a:rPr lang="en-GB" dirty="0" smtClean="0">
                <a:latin typeface="Georgia" pitchFamily="18" charset="0"/>
              </a:rPr>
              <a:t>and fundraising at community level; 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After the trainings,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an online network of "advocates“ </a:t>
            </a:r>
            <a:r>
              <a:rPr lang="en-GB" dirty="0" smtClean="0">
                <a:latin typeface="Georgia" pitchFamily="18" charset="0"/>
              </a:rPr>
              <a:t>is created so the trainees can keep in contact and work together;</a:t>
            </a:r>
            <a:endParaRPr lang="en-GB" dirty="0">
              <a:latin typeface="Georgia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en-GB" dirty="0" smtClean="0">
              <a:latin typeface="Georg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8" y="1676400"/>
            <a:ext cx="3352800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3118" y="4572000"/>
            <a:ext cx="7490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Over </a:t>
            </a:r>
            <a:r>
              <a:rPr lang="en-GB" sz="1600" b="1" dirty="0">
                <a:solidFill>
                  <a:srgbClr val="FF0000"/>
                </a:solidFill>
                <a:latin typeface="Georgia" pitchFamily="18" charset="0"/>
              </a:rPr>
              <a:t>100 students 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have completed already this </a:t>
            </a: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module.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Almost 10 librarians-trainers 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have </a:t>
            </a: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provide already on their turn several local sessions of Advocacy training for librarians.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4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Projects based on ICT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82146" y="3733800"/>
            <a:ext cx="8229600" cy="2819400"/>
          </a:xfrm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fontAlgn="base">
              <a:lnSpc>
                <a:spcPct val="150000"/>
              </a:lnSpc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Fundamental Financing @ Your Library </a:t>
            </a:r>
            <a:r>
              <a:rPr lang="en-US" dirty="0" smtClean="0">
                <a:latin typeface="Georgia" pitchFamily="18" charset="0"/>
              </a:rPr>
              <a:t>- </a:t>
            </a:r>
            <a:r>
              <a:rPr lang="en-GB" dirty="0" smtClean="0">
                <a:latin typeface="Georgia" pitchFamily="18" charset="0"/>
              </a:rPr>
              <a:t>a </a:t>
            </a:r>
            <a:r>
              <a:rPr lang="en-GB" dirty="0">
                <a:latin typeface="Georgia" pitchFamily="18" charset="0"/>
              </a:rPr>
              <a:t>financial education </a:t>
            </a:r>
            <a:r>
              <a:rPr lang="en-GB" dirty="0" smtClean="0">
                <a:latin typeface="Georgia" pitchFamily="18" charset="0"/>
              </a:rPr>
              <a:t>program,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focused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on the delivery of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basic information regarding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main financial services;</a:t>
            </a:r>
            <a:r>
              <a:rPr lang="vi-VN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pPr marL="285750" indent="-285750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US" dirty="0">
                <a:latin typeface="Georgia" pitchFamily="18" charset="0"/>
              </a:rPr>
              <a:t>During 2014,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1,000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libraries will benefit from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this training program’s outcomes;</a:t>
            </a:r>
            <a:r>
              <a:rPr lang="vi-VN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endParaRPr lang="vi-VN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lvl="0" fontAlgn="base">
              <a:lnSpc>
                <a:spcPct val="150000"/>
              </a:lnSpc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endParaRPr lang="vi-VN" sz="17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753100"/>
            <a:ext cx="1219200" cy="1104900"/>
          </a:xfrm>
          <a:prstGeom prst="rect">
            <a:avLst/>
          </a:prstGeom>
        </p:spPr>
      </p:pic>
      <p:pic>
        <p:nvPicPr>
          <p:cNvPr id="7" name="Picture 2" descr="D:\Poze_Curs_Fundamental_Financing_23_25.07.2014\IMG_30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10464"/>
            <a:ext cx="4681212" cy="262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29" y="1637226"/>
            <a:ext cx="1886594" cy="2574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147" y="1622672"/>
            <a:ext cx="1672082" cy="258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9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Projects based on ICT (2)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411244"/>
            <a:ext cx="6553200" cy="4724401"/>
          </a:xfrm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Clr>
                <a:srgbClr val="2B0E0B"/>
              </a:buClr>
              <a:buSzPct val="90000"/>
              <a:buNone/>
            </a:pPr>
            <a:endParaRPr lang="ro-RO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fontAlgn="base">
              <a:lnSpc>
                <a:spcPct val="150000"/>
              </a:lnSpc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vi-VN" dirty="0" smtClean="0">
                <a:solidFill>
                  <a:srgbClr val="FF0000"/>
                </a:solidFill>
                <a:latin typeface="Georgia" panose="02040502050405020303" pitchFamily="18" charset="0"/>
              </a:rPr>
              <a:t>Profiller </a:t>
            </a:r>
            <a:r>
              <a:rPr lang="vi-VN" dirty="0">
                <a:solidFill>
                  <a:srgbClr val="FF0000"/>
                </a:solidFill>
                <a:latin typeface="Georgia" panose="02040502050405020303" pitchFamily="18" charset="0"/>
              </a:rPr>
              <a:t>- Learning by sharing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dirty="0">
                <a:latin typeface="Georgia" pitchFamily="18" charset="0"/>
              </a:rPr>
              <a:t>-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dirty="0">
                <a:latin typeface="Georgia" pitchFamily="18" charset="0"/>
              </a:rPr>
              <a:t>a </a:t>
            </a:r>
            <a:r>
              <a:rPr lang="en-GB" dirty="0" smtClean="0">
                <a:latin typeface="Georgia" pitchFamily="18" charset="0"/>
              </a:rPr>
              <a:t>Career Guidance Program </a:t>
            </a:r>
            <a:r>
              <a:rPr lang="en-GB" dirty="0">
                <a:latin typeface="Georgia" pitchFamily="18" charset="0"/>
              </a:rPr>
              <a:t>for </a:t>
            </a:r>
            <a:r>
              <a:rPr lang="en-GB" dirty="0" smtClean="0">
                <a:latin typeface="Georgia" pitchFamily="18" charset="0"/>
              </a:rPr>
              <a:t>young library users;</a:t>
            </a:r>
          </a:p>
          <a:p>
            <a:pPr lvl="0" fontAlgn="base">
              <a:lnSpc>
                <a:spcPct val="150000"/>
              </a:lnSpc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ANBPR,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in partnership with the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School of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Psychology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from Bucharest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University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developed </a:t>
            </a:r>
            <a:r>
              <a:rPr lang="en-GB" dirty="0" smtClean="0">
                <a:solidFill>
                  <a:srgbClr val="FF0000"/>
                </a:solidFill>
                <a:latin typeface="Georgia" panose="02040502050405020303" pitchFamily="18" charset="0"/>
              </a:rPr>
              <a:t>an online TOT </a:t>
            </a: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on how librarians can assist different target groups to choose a better job or to gain new skills for a better job.</a:t>
            </a: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fontAlgn="base">
              <a:lnSpc>
                <a:spcPct val="150000"/>
              </a:lnSpc>
              <a:spcAft>
                <a:spcPct val="0"/>
              </a:spcAft>
              <a:buClr>
                <a:srgbClr val="2B0E0B"/>
              </a:buClr>
              <a:buSzPct val="90000"/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The </a:t>
            </a:r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course </a:t>
            </a: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is open to all </a:t>
            </a:r>
            <a:r>
              <a:rPr lang="en-GB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librarian-trainers in the ANBPR </a:t>
            </a:r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network.</a:t>
            </a:r>
            <a:endParaRPr lang="vi-VN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216" y="5767516"/>
            <a:ext cx="1219200" cy="11049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097" y="2514600"/>
            <a:ext cx="2362200" cy="16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17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e</a:t>
            </a:r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-Skills for Jobs 2014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431185" y="1723593"/>
            <a:ext cx="5257800" cy="3200400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Clr>
                <a:srgbClr val="2B0E0B"/>
              </a:buClr>
              <a:buSzPct val="90000"/>
            </a:pPr>
            <a:r>
              <a:rPr lang="en-GB" dirty="0" smtClean="0">
                <a:latin typeface="Georgia" pitchFamily="18" charset="0"/>
              </a:rPr>
              <a:t>ANBPR have organized 1 webinar and is going to start other 2 webinars with different partners:</a:t>
            </a: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>
                <a:latin typeface="Georgia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A Train-of-Trainers (TOT) course for librarian-trainers on career guidance </a:t>
            </a:r>
            <a:r>
              <a:rPr lang="en-GB" dirty="0">
                <a:latin typeface="Georgia" pitchFamily="18" charset="0"/>
              </a:rPr>
              <a:t>for young people interested in ICT </a:t>
            </a:r>
            <a:r>
              <a:rPr lang="en-GB" dirty="0" smtClean="0">
                <a:latin typeface="Georgia" pitchFamily="18" charset="0"/>
              </a:rPr>
              <a:t>jobs; </a:t>
            </a:r>
            <a:endParaRPr lang="en-GB" dirty="0">
              <a:latin typeface="Georgia" pitchFamily="18" charset="0"/>
            </a:endParaRPr>
          </a:p>
          <a:p>
            <a:pPr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An online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workshop </a:t>
            </a:r>
            <a:r>
              <a:rPr lang="en-GB" dirty="0">
                <a:latin typeface="Georgia" pitchFamily="18" charset="0"/>
              </a:rPr>
              <a:t>on </a:t>
            </a:r>
            <a:r>
              <a:rPr lang="en-GB" dirty="0" smtClean="0">
                <a:latin typeface="Georgia" pitchFamily="18" charset="0"/>
              </a:rPr>
              <a:t>public </a:t>
            </a:r>
            <a:r>
              <a:rPr lang="en-GB" dirty="0">
                <a:latin typeface="Georgia" pitchFamily="18" charset="0"/>
              </a:rPr>
              <a:t>libraries as testing </a:t>
            </a:r>
            <a:r>
              <a:rPr lang="en-GB" dirty="0" smtClean="0">
                <a:latin typeface="Georgia" pitchFamily="18" charset="0"/>
              </a:rPr>
              <a:t>centres for different in-cloud services;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82" y="1981200"/>
            <a:ext cx="3215968" cy="24119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287" y="4934465"/>
            <a:ext cx="85676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800"/>
              </a:spcBef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A webinar </a:t>
            </a:r>
            <a:r>
              <a:rPr lang="en-GB" sz="1600" b="1" dirty="0">
                <a:solidFill>
                  <a:srgbClr val="FF0000"/>
                </a:solidFill>
                <a:latin typeface="Georgia" pitchFamily="18" charset="0"/>
              </a:rPr>
              <a:t>on the role of ICT certifications for </a:t>
            </a: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career development </a:t>
            </a:r>
            <a:r>
              <a:rPr lang="en-GB" sz="1600" b="1" dirty="0" smtClean="0">
                <a:solidFill>
                  <a:srgbClr val="002060"/>
                </a:solidFill>
                <a:latin typeface="Georgia" pitchFamily="18" charset="0"/>
              </a:rPr>
              <a:t>for trainer-</a:t>
            </a: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public librarians who, at their turn, will train young women and high 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school </a:t>
            </a: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graduates particularly.</a:t>
            </a:r>
            <a:endParaRPr lang="en-GB" sz="1600" b="1" dirty="0">
              <a:solidFill>
                <a:schemeClr val="accent4">
                  <a:lumMod val="50000"/>
                </a:schemeClr>
              </a:solidFill>
              <a:latin typeface="Georgia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88858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Player in  the certification field  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558836"/>
            <a:ext cx="6172200" cy="4573976"/>
          </a:xfrm>
          <a:ln>
            <a:noFill/>
          </a:ln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ANBPR was involved in the 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Get online Week! Campaign </a:t>
            </a:r>
            <a:r>
              <a:rPr lang="en-GB" dirty="0" smtClean="0">
                <a:solidFill>
                  <a:srgbClr val="002060"/>
                </a:solidFill>
                <a:latin typeface="Georgia" pitchFamily="18" charset="0"/>
              </a:rPr>
              <a:t>in the last </a:t>
            </a:r>
            <a:r>
              <a:rPr lang="en-GB" dirty="0" smtClean="0">
                <a:latin typeface="Georgia" pitchFamily="18" charset="0"/>
              </a:rPr>
              <a:t>five editions (2010, 2011, 2012, 2013, 2014);</a:t>
            </a: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en-GB" dirty="0" smtClean="0">
              <a:latin typeface="Georgia" pitchFamily="18" charset="0"/>
            </a:endParaRP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>
                <a:latin typeface="Georgia" pitchFamily="18" charset="0"/>
              </a:rPr>
              <a:t>ANBPR is </a:t>
            </a:r>
            <a:r>
              <a:rPr lang="en-GB" dirty="0" smtClean="0">
                <a:latin typeface="Georgia" pitchFamily="18" charset="0"/>
              </a:rPr>
              <a:t>registered </a:t>
            </a:r>
            <a:r>
              <a:rPr lang="en-GB" dirty="0">
                <a:latin typeface="Georgia" pitchFamily="18" charset="0"/>
              </a:rPr>
              <a:t>as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a Microsoft Academy </a:t>
            </a:r>
            <a:r>
              <a:rPr lang="en-GB" dirty="0" smtClean="0">
                <a:latin typeface="Georgia" pitchFamily="18" charset="0"/>
              </a:rPr>
              <a:t>and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GB" dirty="0" smtClean="0">
                <a:latin typeface="Georgia" pitchFamily="18" charset="0"/>
              </a:rPr>
              <a:t>trained 20 of its most representatives members in MOS &amp; MTA;</a:t>
            </a: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en-GB" dirty="0">
              <a:latin typeface="Georgia" pitchFamily="18" charset="0"/>
            </a:endParaRP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ANBPR initiated its own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CERTIPORT Centre</a:t>
            </a:r>
            <a:r>
              <a:rPr lang="en-GB" dirty="0" smtClean="0">
                <a:latin typeface="Georgia" pitchFamily="18" charset="0"/>
              </a:rPr>
              <a:t> </a:t>
            </a:r>
            <a:r>
              <a:rPr lang="en-GB" dirty="0">
                <a:latin typeface="Georgia" pitchFamily="18" charset="0"/>
              </a:rPr>
              <a:t> for the certification of the skills needed by its members.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080" y="1657349"/>
            <a:ext cx="2581275" cy="1771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428999"/>
            <a:ext cx="2133600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50" y="5105400"/>
            <a:ext cx="27051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736848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Player in  the certification field (2)  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667987"/>
            <a:ext cx="4191000" cy="3429000"/>
          </a:xfrm>
          <a:ln>
            <a:noFill/>
          </a:ln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ANBPR is implementing </a:t>
            </a:r>
            <a:r>
              <a:rPr lang="en-GB" dirty="0">
                <a:latin typeface="Georgia" pitchFamily="18" charset="0"/>
              </a:rPr>
              <a:t>a project </a:t>
            </a:r>
            <a:r>
              <a:rPr lang="en-GB" dirty="0" smtClean="0">
                <a:latin typeface="Georgia" pitchFamily="18" charset="0"/>
              </a:rPr>
              <a:t>with </a:t>
            </a:r>
            <a:r>
              <a:rPr lang="en-GB" dirty="0">
                <a:latin typeface="Georgia" pitchFamily="18" charset="0"/>
              </a:rPr>
              <a:t>ECDL </a:t>
            </a:r>
            <a:r>
              <a:rPr lang="en-GB" dirty="0" smtClean="0">
                <a:latin typeface="Georgia" pitchFamily="18" charset="0"/>
              </a:rPr>
              <a:t>Romania - </a:t>
            </a:r>
            <a:r>
              <a:rPr lang="ro-RO" dirty="0" smtClean="0">
                <a:solidFill>
                  <a:srgbClr val="FF0000"/>
                </a:solidFill>
                <a:latin typeface="Georgia" pitchFamily="18" charset="0"/>
              </a:rPr>
              <a:t>eBibliotecar.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Skills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for the Modern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Librarian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;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We are establishing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10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ECDL C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entres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in public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libraries </a:t>
            </a:r>
            <a:r>
              <a:rPr lang="en-GB" dirty="0" smtClean="0">
                <a:solidFill>
                  <a:srgbClr val="002060"/>
                </a:solidFill>
                <a:latin typeface="Georgia" pitchFamily="18" charset="0"/>
              </a:rPr>
              <a:t>across the country</a:t>
            </a:r>
            <a:r>
              <a:rPr lang="en-GB" dirty="0" smtClean="0">
                <a:latin typeface="Georgia" pitchFamily="18" charset="0"/>
              </a:rPr>
              <a:t>. </a:t>
            </a:r>
            <a:r>
              <a:rPr lang="en-US" dirty="0" smtClean="0">
                <a:latin typeface="Georgia" pitchFamily="18" charset="0"/>
              </a:rPr>
              <a:t>This is an ongoing project.</a:t>
            </a:r>
            <a:endParaRPr lang="en-GB" dirty="0" smtClean="0">
              <a:latin typeface="Georg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812"/>
            <a:ext cx="9144000" cy="7251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81599" y="1752600"/>
            <a:ext cx="3581401" cy="40318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ECDL Profile </a:t>
            </a:r>
            <a:r>
              <a:rPr lang="en-GB" sz="1600" b="1" dirty="0">
                <a:solidFill>
                  <a:srgbClr val="FF0000"/>
                </a:solidFill>
                <a:latin typeface="Georgia" pitchFamily="18" charset="0"/>
              </a:rPr>
              <a:t>for </a:t>
            </a: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the Modern </a:t>
            </a:r>
            <a:r>
              <a:rPr lang="en-GB" sz="1600" b="1" dirty="0">
                <a:solidFill>
                  <a:srgbClr val="FF0000"/>
                </a:solidFill>
                <a:latin typeface="Georgia" pitchFamily="18" charset="0"/>
              </a:rPr>
              <a:t>Librarian: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 </a:t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>
                <a:solidFill>
                  <a:srgbClr val="FF0000"/>
                </a:solidFill>
                <a:latin typeface="Georgia" pitchFamily="18" charset="0"/>
              </a:rPr>
              <a:t>Beginner: </a:t>
            </a: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  </a:t>
            </a:r>
          </a:p>
          <a:p>
            <a:r>
              <a:rPr lang="en-GB" sz="1600" b="1" dirty="0" smtClean="0">
                <a:solidFill>
                  <a:srgbClr val="002060"/>
                </a:solidFill>
                <a:latin typeface="Georgia" pitchFamily="18" charset="0"/>
              </a:rPr>
              <a:t>usage of computer 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online tools 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Intermediate:    </a:t>
            </a:r>
            <a:endParaRPr lang="en-GB" sz="1600" b="1" dirty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en-GB" sz="1600" b="1" dirty="0" smtClean="0">
                <a:solidFill>
                  <a:srgbClr val="002060"/>
                </a:solidFill>
                <a:latin typeface="Georgia" pitchFamily="18" charset="0"/>
              </a:rPr>
              <a:t>usage of 	computer </a:t>
            </a:r>
          </a:p>
          <a:p>
            <a:r>
              <a:rPr lang="en-GB" sz="1600" b="1" dirty="0" smtClean="0">
                <a:solidFill>
                  <a:srgbClr val="002060"/>
                </a:solidFill>
                <a:latin typeface="Georgia" pitchFamily="18" charset="0"/>
              </a:rPr>
              <a:t>online tools </a:t>
            </a:r>
          </a:p>
          <a:p>
            <a:r>
              <a:rPr lang="en-GB" sz="1600" b="1" dirty="0" smtClean="0">
                <a:solidFill>
                  <a:srgbClr val="002060"/>
                </a:solidFill>
                <a:latin typeface="Georgia" pitchFamily="18" charset="0"/>
              </a:rPr>
              <a:t>text editing</a:t>
            </a:r>
            <a:r>
              <a:rPr lang="en-GB" sz="1600" b="1" dirty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Advanced</a:t>
            </a:r>
            <a:r>
              <a:rPr lang="en-GB" sz="1600" b="1" dirty="0">
                <a:solidFill>
                  <a:srgbClr val="FF0000"/>
                </a:solidFill>
                <a:latin typeface="Georgia" pitchFamily="18" charset="0"/>
              </a:rPr>
              <a:t>: </a:t>
            </a:r>
            <a:r>
              <a:rPr lang="en-GB" sz="1600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endParaRPr lang="en-GB" sz="1600" b="1" dirty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en-GB" sz="1600" b="1" dirty="0" smtClean="0">
                <a:solidFill>
                  <a:srgbClr val="002060"/>
                </a:solidFill>
                <a:latin typeface="Georgia" pitchFamily="18" charset="0"/>
              </a:rPr>
              <a:t>p</a:t>
            </a: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resentations </a:t>
            </a:r>
            <a: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en-GB" sz="1600" b="1" dirty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</a:br>
            <a:r>
              <a:rPr lang="en-GB" sz="1600" b="1" dirty="0" smtClean="0">
                <a:solidFill>
                  <a:schemeClr val="accent4">
                    <a:lumMod val="50000"/>
                  </a:schemeClr>
                </a:solidFill>
                <a:latin typeface="Georgia" pitchFamily="18" charset="0"/>
              </a:rPr>
              <a:t>web editing</a:t>
            </a:r>
          </a:p>
          <a:p>
            <a:endParaRPr lang="en-US" sz="1600" b="1" dirty="0">
              <a:solidFill>
                <a:schemeClr val="accent4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Picture 2" descr="C:\Users\alhasawid\Desktop\ECDL 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5295781"/>
            <a:ext cx="2181224" cy="76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354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228600"/>
            <a:ext cx="7200800" cy="990600"/>
          </a:xfrm>
        </p:spPr>
        <p:txBody>
          <a:bodyPr/>
          <a:lstStyle/>
          <a:p>
            <a:pPr algn="r"/>
            <a:r>
              <a:rPr lang="en-US" sz="3200" b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+mn-ea"/>
                <a:cs typeface="+mn-cs"/>
              </a:rPr>
              <a:t>Major objectives</a:t>
            </a:r>
            <a:endParaRPr lang="en-US" sz="3200" dirty="0" smtClean="0">
              <a:latin typeface="Georgia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057400" y="1676400"/>
            <a:ext cx="6934200" cy="1981200"/>
          </a:xfrm>
          <a:ln>
            <a:noFill/>
          </a:ln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Improving the digital </a:t>
            </a:r>
            <a:r>
              <a:rPr lang="en-GB" dirty="0">
                <a:latin typeface="Georgia" pitchFamily="18" charset="0"/>
              </a:rPr>
              <a:t>skills of </a:t>
            </a:r>
            <a:r>
              <a:rPr lang="en-GB" dirty="0" smtClean="0">
                <a:latin typeface="Georgia" pitchFamily="18" charset="0"/>
              </a:rPr>
              <a:t>public librarians so they become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e-facilitators for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e-inclusion;</a:t>
            </a: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latin typeface="Georgia" pitchFamily="18" charset="0"/>
              </a:rPr>
              <a:t>increasing </a:t>
            </a:r>
            <a:r>
              <a:rPr lang="en-GB" dirty="0">
                <a:latin typeface="Georgia" pitchFamily="18" charset="0"/>
              </a:rPr>
              <a:t>community </a:t>
            </a:r>
            <a:r>
              <a:rPr lang="en-GB" dirty="0" smtClean="0">
                <a:latin typeface="Georgia" pitchFamily="18" charset="0"/>
              </a:rPr>
              <a:t>involvement,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fostering the digital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inclusion </a:t>
            </a:r>
            <a:r>
              <a:rPr lang="en-GB" dirty="0">
                <a:latin typeface="Georgia" pitchFamily="18" charset="0"/>
              </a:rPr>
              <a:t>of vulnerable </a:t>
            </a:r>
            <a:r>
              <a:rPr lang="en-GB" dirty="0" smtClean="0">
                <a:latin typeface="Georgia" pitchFamily="18" charset="0"/>
              </a:rPr>
              <a:t>groups, and stimulating online collaborative working;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00150" cy="876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694"/>
            <a:ext cx="9144000" cy="2591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3" y="1860497"/>
            <a:ext cx="1926368" cy="1917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71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o-RO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219200" y="3778303"/>
            <a:ext cx="7696200" cy="272054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supporting lifelong learning</a:t>
            </a:r>
            <a:r>
              <a:rPr lang="en-GB" dirty="0">
                <a:latin typeface="Georgia" pitchFamily="18" charset="0"/>
              </a:rPr>
              <a:t>, reducing digital exclusion, </a:t>
            </a:r>
            <a:r>
              <a:rPr lang="en-GB" dirty="0" smtClean="0">
                <a:latin typeface="Georgia" pitchFamily="18" charset="0"/>
              </a:rPr>
              <a:t>alleviating disparities </a:t>
            </a:r>
            <a:r>
              <a:rPr lang="en-GB" dirty="0">
                <a:latin typeface="Georgia" pitchFamily="18" charset="0"/>
              </a:rPr>
              <a:t>between urban and rural areas by facilitating </a:t>
            </a:r>
            <a:r>
              <a:rPr lang="en-GB" dirty="0" smtClean="0">
                <a:latin typeface="Georgia" pitchFamily="18" charset="0"/>
              </a:rPr>
              <a:t>the access </a:t>
            </a:r>
            <a:r>
              <a:rPr lang="en-GB" dirty="0">
                <a:latin typeface="Georgia" pitchFamily="18" charset="0"/>
              </a:rPr>
              <a:t>to information for broad categories of </a:t>
            </a:r>
            <a:r>
              <a:rPr lang="en-GB" dirty="0" smtClean="0">
                <a:latin typeface="Georgia" pitchFamily="18" charset="0"/>
              </a:rPr>
              <a:t>population</a:t>
            </a:r>
            <a:r>
              <a:rPr lang="en-GB" dirty="0">
                <a:latin typeface="Georgia" pitchFamily="18" charset="0"/>
              </a:rPr>
              <a:t>;	 </a:t>
            </a:r>
            <a:endParaRPr lang="ro-RO" dirty="0">
              <a:latin typeface="Georgia" pitchFamily="18" charset="0"/>
            </a:endParaRPr>
          </a:p>
          <a:p>
            <a:pPr marL="285750" lvl="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enhancing knowledge </a:t>
            </a:r>
            <a:r>
              <a:rPr lang="en-GB" dirty="0">
                <a:solidFill>
                  <a:srgbClr val="FF0000"/>
                </a:solidFill>
                <a:latin typeface="Georgia" pitchFamily="18" charset="0"/>
              </a:rPr>
              <a:t>and </a:t>
            </a:r>
            <a:r>
              <a:rPr lang="en-GB" dirty="0" smtClean="0">
                <a:solidFill>
                  <a:srgbClr val="FF0000"/>
                </a:solidFill>
                <a:latin typeface="Georgia" pitchFamily="18" charset="0"/>
              </a:rPr>
              <a:t>skills </a:t>
            </a:r>
            <a:r>
              <a:rPr lang="en-GB" dirty="0" smtClean="0">
                <a:latin typeface="Georgia" pitchFamily="18" charset="0"/>
              </a:rPr>
              <a:t>to </a:t>
            </a:r>
            <a:r>
              <a:rPr lang="en-GB" dirty="0">
                <a:latin typeface="Georgia" pitchFamily="18" charset="0"/>
              </a:rPr>
              <a:t>manage online </a:t>
            </a:r>
            <a:r>
              <a:rPr lang="en-GB" dirty="0" smtClean="0">
                <a:latin typeface="Georgia" pitchFamily="18" charset="0"/>
              </a:rPr>
              <a:t>working </a:t>
            </a:r>
            <a:r>
              <a:rPr lang="en-GB" dirty="0">
                <a:latin typeface="Georgia" pitchFamily="18" charset="0"/>
              </a:rPr>
              <a:t>tools, </a:t>
            </a:r>
            <a:r>
              <a:rPr lang="en-GB" dirty="0" smtClean="0">
                <a:latin typeface="Georgia" pitchFamily="18" charset="0"/>
              </a:rPr>
              <a:t>and turn libraries into hubs for democratization of the information, through technology</a:t>
            </a:r>
            <a:r>
              <a:rPr lang="en-GB" dirty="0">
                <a:latin typeface="Georgia" pitchFamily="18" charset="0"/>
              </a:rPr>
              <a:t>.</a:t>
            </a:r>
            <a:endParaRPr lang="ro-RO" dirty="0">
              <a:latin typeface="Georgia" pitchFamily="18" charset="0"/>
            </a:endParaRPr>
          </a:p>
          <a:p>
            <a:pPr marL="285750" indent="-285750">
              <a:lnSpc>
                <a:spcPct val="150000"/>
              </a:lnSpc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en-GB" dirty="0" smtClean="0">
              <a:latin typeface="Georgia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7516"/>
            <a:ext cx="12192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3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5" y="533400"/>
            <a:ext cx="1200150" cy="876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3743"/>
            <a:ext cx="9144000" cy="725188"/>
          </a:xfrm>
          <a:prstGeom prst="rect">
            <a:avLst/>
          </a:prstGeom>
        </p:spPr>
      </p:pic>
      <p:sp>
        <p:nvSpPr>
          <p:cNvPr id="8" name="Titlu 1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</a:pPr>
            <a:r>
              <a:rPr lang="en-US" sz="3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Thank you</a:t>
            </a:r>
            <a:r>
              <a:rPr lang="vi-VN" sz="3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!</a:t>
            </a:r>
            <a:endParaRPr lang="en-US" sz="32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</a:pPr>
            <a:r>
              <a:rPr lang="vi-VN" sz="3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ioanacrihana@yahoo.com</a:t>
            </a:r>
            <a:endParaRPr lang="vi-VN" sz="3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</a:pPr>
            <a:r>
              <a:rPr lang="vi-VN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www.anbpr.org.ro</a:t>
            </a:r>
            <a:endParaRPr lang="vi-VN" sz="32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285750" indent="-285750" fontAlgn="base">
              <a:lnSpc>
                <a:spcPct val="150000"/>
              </a:lnSpc>
              <a:spcBef>
                <a:spcPts val="700"/>
              </a:spcBef>
              <a:spcAft>
                <a:spcPct val="0"/>
              </a:spcAft>
              <a:buClr>
                <a:srgbClr val="2B0E0B"/>
              </a:buClr>
              <a:buSzPct val="90000"/>
              <a:buFont typeface="Wingdings" pitchFamily="2" charset="2"/>
              <a:buChar char="§"/>
            </a:pPr>
            <a:endParaRPr lang="vi-VN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37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Citronulmeu">
      <a:dk1>
        <a:sysClr val="windowText" lastClr="000000"/>
      </a:dk1>
      <a:lt1>
        <a:sysClr val="window" lastClr="FFFFFF"/>
      </a:lt1>
      <a:dk2>
        <a:srgbClr val="FFFFFF"/>
      </a:dk2>
      <a:lt2>
        <a:srgbClr val="93E2FF"/>
      </a:lt2>
      <a:accent1>
        <a:srgbClr val="00B050"/>
      </a:accent1>
      <a:accent2>
        <a:srgbClr val="2EC7FF"/>
      </a:accent2>
      <a:accent3>
        <a:srgbClr val="FFFF00"/>
      </a:accent3>
      <a:accent4>
        <a:srgbClr val="7030A0"/>
      </a:accent4>
      <a:accent5>
        <a:srgbClr val="36FE91"/>
      </a:accent5>
      <a:accent6>
        <a:srgbClr val="7030A0"/>
      </a:accent6>
      <a:hlink>
        <a:srgbClr val="36FE91"/>
      </a:hlink>
      <a:folHlink>
        <a:srgbClr val="C9CE09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2531</TotalTime>
  <Words>1156</Words>
  <Application>Microsoft Office PowerPoint</Application>
  <PresentationFormat>On-screen Show (4:3)</PresentationFormat>
  <Paragraphs>118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Angles</vt:lpstr>
      <vt:lpstr>Training Impact of ANBPR on Librarians’ ICT Skills</vt:lpstr>
      <vt:lpstr>Who are we?</vt:lpstr>
      <vt:lpstr>Mission</vt:lpstr>
      <vt:lpstr>Pillars in the ICT field</vt:lpstr>
      <vt:lpstr>Libraries &amp; Digital Agenda for Romania</vt:lpstr>
      <vt:lpstr>ANBPR represents a modern library system</vt:lpstr>
      <vt:lpstr>Romanian public libraries infrastructure</vt:lpstr>
      <vt:lpstr>Advocating for a common information  space  </vt:lpstr>
      <vt:lpstr>Partnership with VISA Europe (2013-2014) </vt:lpstr>
      <vt:lpstr>Partnership with APIA  (2011-2013)</vt:lpstr>
      <vt:lpstr>ICT training opportunities</vt:lpstr>
      <vt:lpstr>ICT training opportunities (2)</vt:lpstr>
      <vt:lpstr>ICT training opportunities (3)</vt:lpstr>
      <vt:lpstr>Projects based on ICT</vt:lpstr>
      <vt:lpstr>Projects based on ICT (2)</vt:lpstr>
      <vt:lpstr>e-Skills for Jobs 2014</vt:lpstr>
      <vt:lpstr>Player in  the certification field  </vt:lpstr>
      <vt:lpstr>Player in  the certification field (2)  </vt:lpstr>
      <vt:lpstr>Major objectives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Iulian</dc:creator>
  <cp:lastModifiedBy>Ovidiu</cp:lastModifiedBy>
  <cp:revision>167</cp:revision>
  <dcterms:created xsi:type="dcterms:W3CDTF">2014-09-10T18:52:48Z</dcterms:created>
  <dcterms:modified xsi:type="dcterms:W3CDTF">2014-09-24T09:59:50Z</dcterms:modified>
</cp:coreProperties>
</file>