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handoutMasterIdLst>
    <p:handoutMasterId r:id="rId22"/>
  </p:handoutMasterIdLst>
  <p:sldIdLst>
    <p:sldId id="258" r:id="rId5"/>
    <p:sldId id="262" r:id="rId6"/>
    <p:sldId id="265" r:id="rId7"/>
    <p:sldId id="266" r:id="rId8"/>
    <p:sldId id="267" r:id="rId9"/>
    <p:sldId id="260" r:id="rId10"/>
    <p:sldId id="261" r:id="rId11"/>
    <p:sldId id="263" r:id="rId12"/>
    <p:sldId id="264" r:id="rId13"/>
    <p:sldId id="268" r:id="rId14"/>
    <p:sldId id="273" r:id="rId15"/>
    <p:sldId id="269" r:id="rId16"/>
    <p:sldId id="274" r:id="rId17"/>
    <p:sldId id="270" r:id="rId18"/>
    <p:sldId id="271" r:id="rId19"/>
    <p:sldId id="272" r:id="rId20"/>
    <p:sldId id="275" r:id="rId21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35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AEB55-AA1C-416E-8F11-DD53AAFF714D}" type="datetimeFigureOut">
              <a:rPr lang="hr-HR" smtClean="0"/>
              <a:t>25.9.2014.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333DD-81B9-4367-B71A-D38756CC22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86985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691" y="4348862"/>
            <a:ext cx="7488613" cy="1283370"/>
          </a:xfrm>
          <a:prstGeom prst="rect">
            <a:avLst/>
          </a:prstGeom>
        </p:spPr>
        <p:txBody>
          <a:bodyPr/>
          <a:lstStyle>
            <a:lvl1pPr>
              <a:defRPr sz="4000" b="1" i="0" baseline="0">
                <a:solidFill>
                  <a:schemeClr val="bg1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03262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56053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1149" y="1644316"/>
            <a:ext cx="6569243" cy="470835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61148" y="318754"/>
            <a:ext cx="6569243" cy="106888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hr-HR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892" y="276"/>
            <a:ext cx="1641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45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961149" y="1644316"/>
            <a:ext cx="3043991" cy="470835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5486400" y="1644316"/>
            <a:ext cx="3043991" cy="470835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2971" indent="-228594">
              <a:defRPr lang="en-US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160" indent="-228594"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61148" y="318754"/>
            <a:ext cx="6569243" cy="106888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hr-HR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892" y="276"/>
            <a:ext cx="164108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"/>
            <a:ext cx="1356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89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61148" y="318754"/>
            <a:ext cx="6569243" cy="106888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hr-HR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892" y="276"/>
            <a:ext cx="164108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"/>
            <a:ext cx="1356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13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29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sco/hom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27815" y="1496632"/>
            <a:ext cx="6569243" cy="1068888"/>
          </a:xfrm>
        </p:spPr>
        <p:txBody>
          <a:bodyPr/>
          <a:lstStyle/>
          <a:p>
            <a:r>
              <a:rPr lang="hr-HR" i="1" dirty="0" smtClean="0"/>
              <a:t>Media </a:t>
            </a:r>
            <a:r>
              <a:rPr lang="hr-HR" i="1" dirty="0" err="1" smtClean="0"/>
              <a:t>Literacy</a:t>
            </a:r>
            <a:r>
              <a:rPr lang="hr-HR" i="1" dirty="0" smtClean="0"/>
              <a:t/>
            </a:r>
            <a:br>
              <a:rPr lang="hr-HR" i="1" dirty="0" smtClean="0"/>
            </a:br>
            <a:r>
              <a:rPr lang="hr-HR" i="1" dirty="0" smtClean="0"/>
              <a:t/>
            </a:r>
            <a:br>
              <a:rPr lang="hr-HR" i="1" dirty="0" smtClean="0"/>
            </a:br>
            <a:r>
              <a:rPr lang="hr-HR" i="1" dirty="0"/>
              <a:t/>
            </a:r>
            <a:br>
              <a:rPr lang="hr-HR" i="1" dirty="0"/>
            </a:br>
            <a:r>
              <a:rPr lang="en-US" i="1" dirty="0" smtClean="0"/>
              <a:t>Employment </a:t>
            </a:r>
            <a:r>
              <a:rPr lang="en-US" i="1" dirty="0"/>
              <a:t>opportunities in the multimedia </a:t>
            </a:r>
            <a:r>
              <a:rPr lang="en-US" i="1" dirty="0" smtClean="0"/>
              <a:t>sector</a:t>
            </a:r>
            <a:r>
              <a:rPr lang="hr-HR" i="1" dirty="0" smtClean="0"/>
              <a:t/>
            </a:r>
            <a:br>
              <a:rPr lang="hr-HR" i="1" dirty="0" smtClean="0"/>
            </a:br>
            <a:r>
              <a:rPr lang="hr-HR" i="1" dirty="0" smtClean="0"/>
              <a:t>(</a:t>
            </a:r>
            <a:r>
              <a:rPr lang="hr-HR" sz="2800" i="1" dirty="0" err="1" smtClean="0"/>
              <a:t>with</a:t>
            </a:r>
            <a:r>
              <a:rPr lang="hr-HR" sz="2800" i="1" dirty="0" smtClean="0"/>
              <a:t> EU </a:t>
            </a:r>
            <a:r>
              <a:rPr lang="hr-HR" sz="2800" i="1" dirty="0" err="1" smtClean="0"/>
              <a:t>policy</a:t>
            </a:r>
            <a:r>
              <a:rPr lang="hr-HR" sz="2800" i="1" dirty="0" smtClean="0"/>
              <a:t> </a:t>
            </a:r>
            <a:r>
              <a:rPr lang="hr-HR" sz="2800" i="1" dirty="0" err="1" smtClean="0"/>
              <a:t>context</a:t>
            </a:r>
            <a:r>
              <a:rPr lang="hr-HR" i="1" dirty="0" smtClean="0"/>
              <a:t>)</a:t>
            </a:r>
            <a:br>
              <a:rPr lang="hr-HR" i="1" dirty="0" smtClean="0"/>
            </a:br>
            <a:r>
              <a:rPr lang="hr-HR" i="1" dirty="0" smtClean="0"/>
              <a:t/>
            </a:r>
            <a:br>
              <a:rPr lang="hr-HR" i="1" dirty="0" smtClean="0"/>
            </a:br>
            <a:r>
              <a:rPr lang="hr-HR" sz="1800" i="1" dirty="0" smtClean="0"/>
              <a:t>Mislav Balkovic</a:t>
            </a:r>
            <a:br>
              <a:rPr lang="hr-HR" sz="1800" i="1" dirty="0" smtClean="0"/>
            </a:br>
            <a:r>
              <a:rPr lang="hr-HR" sz="1800" i="1" dirty="0" smtClean="0"/>
              <a:t>University </a:t>
            </a:r>
            <a:r>
              <a:rPr lang="hr-HR" sz="1800" i="1" dirty="0" err="1" smtClean="0"/>
              <a:t>College</a:t>
            </a:r>
            <a:r>
              <a:rPr lang="hr-HR" sz="1800" i="1" dirty="0" smtClean="0"/>
              <a:t> Algebra, Dean</a:t>
            </a:r>
            <a:endParaRPr lang="hr-HR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6262" y="5503596"/>
            <a:ext cx="2038350" cy="13525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694" y="0"/>
            <a:ext cx="380047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8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1300766" y="1162710"/>
            <a:ext cx="357867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sr-Latn-RS" sz="3600" b="1" dirty="0">
                <a:latin typeface="Verdana" panose="020B0604030504040204" pitchFamily="34" charset="0"/>
                <a:cs typeface="Arial" panose="020B0604020202020204" pitchFamily="34" charset="0"/>
              </a:rPr>
              <a:t>Has knowledge changed its position in economic and social development?</a:t>
            </a:r>
            <a:endParaRPr lang="en-US" altLang="sr-Latn-RS" sz="36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4879439" y="489397"/>
            <a:ext cx="0" cy="5473521"/>
          </a:xfrm>
          <a:prstGeom prst="line">
            <a:avLst/>
          </a:prstGeom>
          <a:noFill/>
          <a:ln w="38100">
            <a:solidFill>
              <a:srgbClr val="005AA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057975" y="379224"/>
            <a:ext cx="3841326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„Job for life” vs. „Knowledge for job”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Impact of technology and globalization.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Knowledge is generator of competitiveness.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Knowledge is key to employment.</a:t>
            </a:r>
            <a:endParaRPr lang="en-AU" altLang="sr-Latn-RS" sz="28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41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1416675" y="1207890"/>
            <a:ext cx="301365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AU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What is the quality of knowledge we currently produce?</a:t>
            </a:r>
            <a:endParaRPr lang="en-AU" altLang="sr-Latn-RS" sz="36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>
            <a:off x="4401264" y="588895"/>
            <a:ext cx="0" cy="5473521"/>
          </a:xfrm>
          <a:prstGeom prst="line">
            <a:avLst/>
          </a:prstGeom>
          <a:noFill/>
          <a:ln w="38100">
            <a:solidFill>
              <a:srgbClr val="005AA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83675" y="3910160"/>
            <a:ext cx="4283253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sr-Latn-RS" sz="2000" dirty="0" smtClean="0">
                <a:latin typeface="Verdana" panose="020B0604030504040204" pitchFamily="34" charset="0"/>
                <a:cs typeface="Arial" panose="020B0604020202020204" pitchFamily="34" charset="0"/>
              </a:rPr>
              <a:t>Survey of more than 5,300 young people, 2,600 employers, and 700 education providers.</a:t>
            </a:r>
          </a:p>
          <a:p>
            <a:pPr marL="457200" indent="-457200" eaLnBrk="1" hangingPunct="1">
              <a:buFontTx/>
              <a:buChar char="-"/>
            </a:pPr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000" dirty="0" smtClean="0">
                <a:latin typeface="Verdana" panose="020B0604030504040204" pitchFamily="34" charset="0"/>
                <a:cs typeface="Arial" panose="020B0604020202020204" pitchFamily="34" charset="0"/>
              </a:rPr>
              <a:t>Countries with 75% of all unemployed EU youth.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433" y="138323"/>
            <a:ext cx="4190146" cy="359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52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1416675" y="2315886"/>
            <a:ext cx="285911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BZ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What </a:t>
            </a:r>
            <a:r>
              <a:rPr lang="hr-HR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do </a:t>
            </a:r>
            <a:r>
              <a:rPr lang="en-BZ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employers think ?</a:t>
            </a:r>
            <a:endParaRPr lang="en-BZ" altLang="sr-Latn-RS" sz="36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>
            <a:off x="4275786" y="563137"/>
            <a:ext cx="0" cy="5473521"/>
          </a:xfrm>
          <a:prstGeom prst="line">
            <a:avLst/>
          </a:prstGeom>
          <a:noFill/>
          <a:ln w="38100">
            <a:solidFill>
              <a:srgbClr val="005AA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798" y="1490147"/>
            <a:ext cx="43434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2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1416675" y="2592884"/>
            <a:ext cx="285911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r-HR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Are </a:t>
            </a:r>
            <a:r>
              <a:rPr lang="hr-HR" altLang="sr-Latn-RS" sz="3600" b="1" dirty="0" err="1" smtClean="0">
                <a:latin typeface="Verdana" panose="020B0604030504040204" pitchFamily="34" charset="0"/>
                <a:cs typeface="Arial" panose="020B0604020202020204" pitchFamily="34" charset="0"/>
              </a:rPr>
              <a:t>they</a:t>
            </a:r>
            <a:r>
              <a:rPr lang="hr-HR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AU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correct ?</a:t>
            </a:r>
            <a:endParaRPr lang="en-AU" altLang="sr-Latn-RS" sz="36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>
            <a:off x="4275786" y="563137"/>
            <a:ext cx="0" cy="5473521"/>
          </a:xfrm>
          <a:prstGeom prst="line">
            <a:avLst/>
          </a:prstGeom>
          <a:noFill/>
          <a:ln w="38100">
            <a:solidFill>
              <a:srgbClr val="005AA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339" y="1340435"/>
            <a:ext cx="44100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1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1300766" y="1993707"/>
            <a:ext cx="374444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AU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How to best transform knowledge to employability?</a:t>
            </a:r>
            <a:endParaRPr lang="en-AU" altLang="sr-Latn-RS" sz="36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>
            <a:off x="5045210" y="553792"/>
            <a:ext cx="0" cy="5473521"/>
          </a:xfrm>
          <a:prstGeom prst="line">
            <a:avLst/>
          </a:prstGeom>
          <a:noFill/>
          <a:ln w="38100">
            <a:solidFill>
              <a:srgbClr val="005AA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302674" y="578256"/>
            <a:ext cx="348698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It should be relevant.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It should be applicable.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It should be visible / documented.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It should be recognized across labour markets.</a:t>
            </a:r>
            <a:endParaRPr lang="en-AU" altLang="sr-Latn-RS" sz="28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solution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81746" y="1765411"/>
            <a:ext cx="461665" cy="180020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>
            <a:spAutoFit/>
          </a:bodyPr>
          <a:lstStyle/>
          <a:p>
            <a:pPr algn="ctr" eaLnBrk="1" hangingPunct="1">
              <a:defRPr/>
            </a:pPr>
            <a:r>
              <a:rPr lang="en-AU" dirty="0" smtClean="0"/>
              <a:t>Company X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2097970" y="1765412"/>
            <a:ext cx="461665" cy="1800200"/>
          </a:xfrm>
          <a:prstGeom prst="rect">
            <a:avLst/>
          </a:prstGeom>
          <a:solidFill>
            <a:srgbClr val="33CC3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>
            <a:spAutoFit/>
          </a:bodyPr>
          <a:lstStyle/>
          <a:p>
            <a:pPr algn="ctr" eaLnBrk="1" hangingPunct="1">
              <a:defRPr/>
            </a:pPr>
            <a:r>
              <a:rPr lang="en-AU" dirty="0" smtClean="0"/>
              <a:t>Media Engineer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4167618" y="1753604"/>
            <a:ext cx="461665" cy="18977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>
            <a:spAutoFit/>
          </a:bodyPr>
          <a:lstStyle/>
          <a:p>
            <a:pPr algn="ctr" eaLnBrk="1" hangingPunct="1">
              <a:defRPr/>
            </a:pPr>
            <a:r>
              <a:rPr lang="en-AU" dirty="0" smtClean="0"/>
              <a:t>Media technology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6274434" y="1748271"/>
            <a:ext cx="738664" cy="190306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>
            <a:spAutoFit/>
          </a:bodyPr>
          <a:lstStyle/>
          <a:p>
            <a:pPr algn="ctr" eaLnBrk="1" hangingPunct="1">
              <a:defRPr/>
            </a:pPr>
            <a:r>
              <a:rPr lang="en-AU" dirty="0" smtClean="0">
                <a:solidFill>
                  <a:schemeClr val="tx1"/>
                </a:solidFill>
              </a:rPr>
              <a:t>Master’s in Media Engineering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21081" y="1765412"/>
            <a:ext cx="461665" cy="19030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>
            <a:spAutoFit/>
          </a:bodyPr>
          <a:lstStyle/>
          <a:p>
            <a:pPr algn="ctr" eaLnBrk="1" hangingPunct="1">
              <a:defRPr/>
            </a:pPr>
            <a:r>
              <a:rPr lang="en-AU" dirty="0" smtClean="0"/>
              <a:t>University Y</a:t>
            </a:r>
            <a:endParaRPr lang="en-AU" dirty="0"/>
          </a:p>
        </p:txBody>
      </p:sp>
      <p:sp>
        <p:nvSpPr>
          <p:cNvPr id="11" name="Pentagon 10"/>
          <p:cNvSpPr/>
          <p:nvPr/>
        </p:nvSpPr>
        <p:spPr>
          <a:xfrm>
            <a:off x="729892" y="1837097"/>
            <a:ext cx="1295400" cy="576262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AU" dirty="0" smtClean="0"/>
              <a:t>Has need for</a:t>
            </a:r>
            <a:endParaRPr lang="en-AU" dirty="0"/>
          </a:p>
        </p:txBody>
      </p:sp>
      <p:sp>
        <p:nvSpPr>
          <p:cNvPr id="12" name="Pentagon 11"/>
          <p:cNvSpPr/>
          <p:nvPr/>
        </p:nvSpPr>
        <p:spPr>
          <a:xfrm>
            <a:off x="2746017" y="1837097"/>
            <a:ext cx="1295400" cy="576262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AU" dirty="0" smtClean="0"/>
              <a:t>Knows about</a:t>
            </a:r>
            <a:endParaRPr lang="en-AU" dirty="0"/>
          </a:p>
        </p:txBody>
      </p:sp>
      <p:sp>
        <p:nvSpPr>
          <p:cNvPr id="13" name="Pentagon 12"/>
          <p:cNvSpPr/>
          <p:nvPr/>
        </p:nvSpPr>
        <p:spPr>
          <a:xfrm>
            <a:off x="4762142" y="1837097"/>
            <a:ext cx="1389063" cy="576262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AU" dirty="0" smtClean="0"/>
              <a:t>Approved by</a:t>
            </a:r>
            <a:endParaRPr lang="en-AU" dirty="0"/>
          </a:p>
        </p:txBody>
      </p:sp>
      <p:sp>
        <p:nvSpPr>
          <p:cNvPr id="14" name="Pentagon 13"/>
          <p:cNvSpPr/>
          <p:nvPr/>
        </p:nvSpPr>
        <p:spPr>
          <a:xfrm>
            <a:off x="7138630" y="1837097"/>
            <a:ext cx="1389062" cy="576262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AU" dirty="0" smtClean="0"/>
              <a:t>Obtained at</a:t>
            </a:r>
            <a:endParaRPr lang="en-AU" dirty="0"/>
          </a:p>
        </p:txBody>
      </p:sp>
      <p:sp>
        <p:nvSpPr>
          <p:cNvPr id="15" name="Pentagon 14"/>
          <p:cNvSpPr/>
          <p:nvPr/>
        </p:nvSpPr>
        <p:spPr>
          <a:xfrm rot="10800000">
            <a:off x="585430" y="3045184"/>
            <a:ext cx="1425575" cy="574675"/>
          </a:xfrm>
          <a:prstGeom prst="homePlate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 dirty="0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842760" y="2991209"/>
            <a:ext cx="12239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sr-Latn-RS" sz="1800" dirty="0" smtClean="0">
                <a:solidFill>
                  <a:schemeClr val="bg1"/>
                </a:solidFill>
              </a:rPr>
              <a:t>Can work at</a:t>
            </a:r>
            <a:endParaRPr lang="en-AU" altLang="sr-Latn-RS" sz="1800" dirty="0">
              <a:solidFill>
                <a:schemeClr val="bg1"/>
              </a:solidFill>
            </a:endParaRPr>
          </a:p>
        </p:txBody>
      </p:sp>
      <p:sp>
        <p:nvSpPr>
          <p:cNvPr id="17" name="Pentagon 16"/>
          <p:cNvSpPr/>
          <p:nvPr/>
        </p:nvSpPr>
        <p:spPr>
          <a:xfrm rot="10800000">
            <a:off x="2617430" y="3015022"/>
            <a:ext cx="1423987" cy="576262"/>
          </a:xfrm>
          <a:prstGeom prst="homePlate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851843" y="2973926"/>
            <a:ext cx="12239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sr-Latn-RS" sz="1800" dirty="0" smtClean="0">
                <a:solidFill>
                  <a:schemeClr val="bg1"/>
                </a:solidFill>
              </a:rPr>
              <a:t>Required to be</a:t>
            </a:r>
            <a:endParaRPr lang="en-AU" altLang="sr-Latn-RS" sz="1800" dirty="0">
              <a:solidFill>
                <a:schemeClr val="bg1"/>
              </a:solidFill>
            </a:endParaRPr>
          </a:p>
        </p:txBody>
      </p:sp>
      <p:sp>
        <p:nvSpPr>
          <p:cNvPr id="19" name="Pentagon 18"/>
          <p:cNvSpPr/>
          <p:nvPr/>
        </p:nvSpPr>
        <p:spPr>
          <a:xfrm rot="10800000">
            <a:off x="4690705" y="3015022"/>
            <a:ext cx="1425575" cy="576262"/>
          </a:xfrm>
          <a:prstGeom prst="homePlate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 dirty="0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830895" y="2961047"/>
            <a:ext cx="13711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sr-Latn-RS" sz="1800" dirty="0" smtClean="0">
                <a:solidFill>
                  <a:schemeClr val="bg1"/>
                </a:solidFill>
              </a:rPr>
              <a:t>Testifying possession</a:t>
            </a:r>
            <a:endParaRPr lang="en-AU" altLang="sr-Latn-RS" sz="1800" dirty="0">
              <a:solidFill>
                <a:schemeClr val="bg1"/>
              </a:solidFill>
            </a:endParaRPr>
          </a:p>
        </p:txBody>
      </p:sp>
      <p:sp>
        <p:nvSpPr>
          <p:cNvPr id="21" name="Pentagon 20"/>
          <p:cNvSpPr/>
          <p:nvPr/>
        </p:nvSpPr>
        <p:spPr>
          <a:xfrm rot="10800000">
            <a:off x="7081480" y="3045184"/>
            <a:ext cx="1497012" cy="574675"/>
          </a:xfrm>
          <a:prstGeom prst="homePlate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 dirty="0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283092" y="2972159"/>
            <a:ext cx="13668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sr-Latn-RS" sz="1800" dirty="0" smtClean="0">
                <a:solidFill>
                  <a:schemeClr val="bg1"/>
                </a:solidFill>
              </a:rPr>
              <a:t>Offers a program for</a:t>
            </a:r>
            <a:endParaRPr lang="en-AU" altLang="sr-Latn-RS" sz="1800" dirty="0">
              <a:solidFill>
                <a:schemeClr val="bg1"/>
              </a:solidFill>
            </a:endParaRP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176225" y="1057801"/>
            <a:ext cx="8675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sr-Latn-RS" sz="1800" i="1" dirty="0" smtClean="0">
                <a:solidFill>
                  <a:srgbClr val="002060"/>
                </a:solidFill>
              </a:rPr>
              <a:t>                       Occupation         Skill / Competency 	     Qualification</a:t>
            </a:r>
            <a:endParaRPr lang="en-AU" altLang="sr-Latn-RS" sz="1800" i="1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52661" y="3903335"/>
            <a:ext cx="1352282" cy="1477328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Occupation Standard</a:t>
            </a:r>
          </a:p>
          <a:p>
            <a:pPr algn="ctr"/>
            <a:endParaRPr lang="en-AU" dirty="0" smtClean="0">
              <a:solidFill>
                <a:schemeClr val="bg1"/>
              </a:solidFill>
            </a:endParaRPr>
          </a:p>
          <a:p>
            <a:pPr algn="ctr"/>
            <a:r>
              <a:rPr lang="en-AU" dirty="0" smtClean="0">
                <a:solidFill>
                  <a:schemeClr val="bg1"/>
                </a:solidFill>
              </a:rPr>
              <a:t>Media Engineer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33074" y="3964299"/>
            <a:ext cx="1421383" cy="175432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Qualification Standard</a:t>
            </a:r>
          </a:p>
          <a:p>
            <a:pPr algn="ctr"/>
            <a:endParaRPr lang="en-AU" dirty="0" smtClean="0">
              <a:solidFill>
                <a:schemeClr val="bg1"/>
              </a:solidFill>
            </a:endParaRPr>
          </a:p>
          <a:p>
            <a:pPr algn="ctr"/>
            <a:r>
              <a:rPr lang="en-AU" dirty="0" smtClean="0">
                <a:solidFill>
                  <a:schemeClr val="bg1"/>
                </a:solidFill>
              </a:rPr>
              <a:t>Master’s in Media Engineering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636591" y="3930594"/>
            <a:ext cx="1421383" cy="175432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Study Program for</a:t>
            </a:r>
          </a:p>
          <a:p>
            <a:pPr algn="ctr"/>
            <a:endParaRPr lang="en-AU" dirty="0" smtClean="0">
              <a:solidFill>
                <a:schemeClr val="bg1"/>
              </a:solidFill>
            </a:endParaRPr>
          </a:p>
          <a:p>
            <a:pPr algn="ctr"/>
            <a:r>
              <a:rPr lang="en-AU" dirty="0" smtClean="0">
                <a:solidFill>
                  <a:schemeClr val="bg1"/>
                </a:solidFill>
              </a:rPr>
              <a:t>Master’s in Media Engineering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49106" y="5864780"/>
            <a:ext cx="1803043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List of skills and competences</a:t>
            </a:r>
            <a:endParaRPr lang="en-AU" dirty="0"/>
          </a:p>
        </p:txBody>
      </p:sp>
      <p:sp>
        <p:nvSpPr>
          <p:cNvPr id="30" name="TextBox 29"/>
          <p:cNvSpPr txBox="1"/>
          <p:nvPr/>
        </p:nvSpPr>
        <p:spPr>
          <a:xfrm>
            <a:off x="5742243" y="5864780"/>
            <a:ext cx="1803043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List of learning outcomes</a:t>
            </a:r>
            <a:endParaRPr lang="en-AU" dirty="0"/>
          </a:p>
        </p:txBody>
      </p:sp>
      <p:sp>
        <p:nvSpPr>
          <p:cNvPr id="31" name="TextBox 30"/>
          <p:cNvSpPr txBox="1"/>
          <p:nvPr/>
        </p:nvSpPr>
        <p:spPr>
          <a:xfrm>
            <a:off x="7622932" y="5864780"/>
            <a:ext cx="145981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List of courses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2213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1300766" y="2547705"/>
            <a:ext cx="374444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BZ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Qualifications frameworks elements</a:t>
            </a:r>
            <a:endParaRPr lang="en-BZ" altLang="sr-Latn-RS" sz="36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5045210" y="553792"/>
            <a:ext cx="0" cy="5473521"/>
          </a:xfrm>
          <a:prstGeom prst="line">
            <a:avLst/>
          </a:prstGeom>
          <a:noFill/>
          <a:ln w="38100">
            <a:solidFill>
              <a:srgbClr val="005AA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302674" y="874506"/>
            <a:ext cx="348698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BZ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Occupational standard.</a:t>
            </a:r>
          </a:p>
          <a:p>
            <a:pPr eaLnBrk="1" hangingPunct="1"/>
            <a:endParaRPr lang="en-BZ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BZ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Qualification standard.</a:t>
            </a:r>
          </a:p>
          <a:p>
            <a:pPr eaLnBrk="1" hangingPunct="1"/>
            <a:endParaRPr lang="en-BZ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BZ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Register of Units of learning outcomes.</a:t>
            </a:r>
          </a:p>
          <a:p>
            <a:pPr eaLnBrk="1" hangingPunct="1"/>
            <a:endParaRPr lang="en-BZ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BZ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QA system.</a:t>
            </a:r>
            <a:endParaRPr lang="en-BZ" altLang="sr-Latn-RS" sz="28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6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1300766" y="2547705"/>
            <a:ext cx="374444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AU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Occupational standard development</a:t>
            </a:r>
            <a:endParaRPr lang="en-AU" altLang="sr-Latn-RS" sz="36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5029023" y="540913"/>
            <a:ext cx="0" cy="5473521"/>
          </a:xfrm>
          <a:prstGeom prst="line">
            <a:avLst/>
          </a:prstGeom>
          <a:noFill/>
          <a:ln w="38100">
            <a:solidFill>
              <a:srgbClr val="005AA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161120" y="99385"/>
            <a:ext cx="3650984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BZ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Employer’s survey of required competences for job roles.</a:t>
            </a:r>
          </a:p>
          <a:p>
            <a:pPr eaLnBrk="1" hangingPunct="1"/>
            <a:endParaRPr lang="en-BZ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BZ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Competences frameworks, </a:t>
            </a:r>
            <a:r>
              <a:rPr lang="en-BZ" altLang="sr-Latn-RS" sz="2800" dirty="0" err="1" smtClean="0">
                <a:latin typeface="Verdana" panose="020B0604030504040204" pitchFamily="34" charset="0"/>
                <a:cs typeface="Arial" panose="020B0604020202020204" pitchFamily="34" charset="0"/>
              </a:rPr>
              <a:t>BoK</a:t>
            </a:r>
            <a:r>
              <a:rPr lang="en-BZ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/>
            <a:endParaRPr lang="en-BZ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BZ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Technology outlooks.</a:t>
            </a:r>
          </a:p>
          <a:p>
            <a:pPr eaLnBrk="1" hangingPunct="1"/>
            <a:endParaRPr lang="en-BZ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BZ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Expert</a:t>
            </a:r>
            <a:r>
              <a:rPr lang="hr-HR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s</a:t>
            </a:r>
            <a:r>
              <a:rPr lang="en-BZ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 and professional organizations inputs.</a:t>
            </a:r>
            <a:endParaRPr lang="en-BZ" altLang="sr-Latn-RS" sz="28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126" y="3321944"/>
            <a:ext cx="2482393" cy="29395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412" y="267304"/>
            <a:ext cx="2662107" cy="28880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1413" y="3424976"/>
            <a:ext cx="2491536" cy="31172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1499" y="145356"/>
            <a:ext cx="2425350" cy="320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1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1300766" y="2547705"/>
            <a:ext cx="374444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AU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Qualification standard development</a:t>
            </a:r>
            <a:endParaRPr lang="en-AU" altLang="sr-Latn-RS" sz="36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5029023" y="540913"/>
            <a:ext cx="0" cy="5473521"/>
          </a:xfrm>
          <a:prstGeom prst="line">
            <a:avLst/>
          </a:prstGeom>
          <a:noFill/>
          <a:ln w="38100">
            <a:solidFill>
              <a:srgbClr val="005AA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161120" y="176659"/>
            <a:ext cx="3802576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Inspired by Occupational standard.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Units of learning outcomes.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Level descriptors and active </a:t>
            </a:r>
            <a:r>
              <a:rPr lang="hr-HR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v</a:t>
            </a:r>
            <a:r>
              <a:rPr lang="en-AU" altLang="sr-Latn-RS" sz="2800" dirty="0" err="1" smtClean="0">
                <a:latin typeface="Verdana" panose="020B0604030504040204" pitchFamily="34" charset="0"/>
                <a:cs typeface="Arial" panose="020B0604020202020204" pitchFamily="34" charset="0"/>
              </a:rPr>
              <a:t>erbs</a:t>
            </a:r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Assessment examples.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QA.</a:t>
            </a:r>
            <a:endParaRPr lang="en-AU" altLang="sr-Latn-RS" sz="28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33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Building with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en-AU" dirty="0" smtClean="0"/>
              <a:t>same blocks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422" y="1642057"/>
            <a:ext cx="6242694" cy="45333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269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1300766" y="2547705"/>
            <a:ext cx="374444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AU" altLang="sr-Latn-RS" sz="36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Study program development</a:t>
            </a:r>
            <a:endParaRPr lang="en-AU" altLang="sr-Latn-RS" sz="36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5029023" y="540913"/>
            <a:ext cx="0" cy="5473521"/>
          </a:xfrm>
          <a:prstGeom prst="line">
            <a:avLst/>
          </a:prstGeom>
          <a:noFill/>
          <a:ln w="38100">
            <a:solidFill>
              <a:srgbClr val="005AA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161120" y="1008822"/>
            <a:ext cx="3802576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Cover all units for specific qualification.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Can be institution specific but...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AU" altLang="sr-Latn-RS" sz="2800" dirty="0" smtClean="0">
                <a:latin typeface="Verdana" panose="020B0604030504040204" pitchFamily="34" charset="0"/>
                <a:cs typeface="Arial" panose="020B0604020202020204" pitchFamily="34" charset="0"/>
              </a:rPr>
              <a:t>Quality assured delivery and results.</a:t>
            </a:r>
          </a:p>
          <a:p>
            <a:pPr eaLnBrk="1" hangingPunct="1"/>
            <a:endParaRPr lang="en-AU" altLang="sr-Latn-RS" sz="2800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16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1959001" y="226455"/>
            <a:ext cx="6569243" cy="68794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dirty="0" smtClean="0"/>
              <a:t>QA at the next level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850" y="1075386"/>
            <a:ext cx="4273543" cy="23439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843" y="3580327"/>
            <a:ext cx="3726251" cy="26981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9097" y="4185633"/>
            <a:ext cx="3760521" cy="170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41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1584101" y="226455"/>
            <a:ext cx="7134896" cy="68794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dirty="0" smtClean="0"/>
              <a:t>Welcome to the future of employment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142" y="1569210"/>
            <a:ext cx="7439754" cy="418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5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1584101" y="226455"/>
            <a:ext cx="7134896" cy="68794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dirty="0" smtClean="0"/>
              <a:t>Nice idea, but would it work?</a:t>
            </a:r>
            <a:endParaRPr lang="en-AU" dirty="0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101" y="1706795"/>
            <a:ext cx="7303641" cy="356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5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269" y="6175420"/>
            <a:ext cx="1583427" cy="682580"/>
          </a:xfrm>
          <a:prstGeom prst="rect">
            <a:avLst/>
          </a:prstGeom>
        </p:spPr>
      </p:pic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1225374" y="2082006"/>
            <a:ext cx="3021012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sr-Latn-RS" sz="3600" b="1" dirty="0">
                <a:latin typeface="Verdana" panose="020B0604030504040204" pitchFamily="34" charset="0"/>
                <a:cs typeface="Arial" panose="020B0604020202020204" pitchFamily="34" charset="0"/>
              </a:rPr>
              <a:t>So what is ahead of us?</a:t>
            </a:r>
            <a:endParaRPr lang="en-US" altLang="sr-Latn-RS" sz="3600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 flipH="1">
            <a:off x="4246386" y="939800"/>
            <a:ext cx="3175" cy="4038600"/>
          </a:xfrm>
          <a:prstGeom prst="line">
            <a:avLst/>
          </a:prstGeom>
          <a:noFill/>
          <a:ln w="38100">
            <a:solidFill>
              <a:srgbClr val="005AA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245458" y="5363391"/>
            <a:ext cx="30607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r-Latn-RS" sz="1400" dirty="0"/>
              <a:t>Source:</a:t>
            </a:r>
            <a:r>
              <a:rPr lang="hr-HR" altLang="sr-Latn-RS" sz="1400" dirty="0"/>
              <a:t> </a:t>
            </a:r>
            <a:r>
              <a:rPr lang="hr-HR" altLang="sr-Latn-RS" sz="1400" i="1" dirty="0" err="1"/>
              <a:t>Alice's</a:t>
            </a:r>
            <a:r>
              <a:rPr lang="hr-HR" altLang="sr-Latn-RS" sz="1400" dirty="0"/>
              <a:t> </a:t>
            </a:r>
            <a:r>
              <a:rPr lang="hr-HR" altLang="sr-Latn-RS" sz="1400" dirty="0" err="1"/>
              <a:t>Adventures</a:t>
            </a:r>
            <a:r>
              <a:rPr lang="hr-HR" altLang="sr-Latn-RS" sz="1400" dirty="0"/>
              <a:t> </a:t>
            </a:r>
            <a:r>
              <a:rPr lang="hr-HR" altLang="sr-Latn-RS" sz="1400" dirty="0" err="1"/>
              <a:t>in</a:t>
            </a:r>
            <a:r>
              <a:rPr lang="hr-HR" altLang="sr-Latn-RS" sz="1400" dirty="0"/>
              <a:t> </a:t>
            </a:r>
            <a:r>
              <a:rPr lang="hr-HR" altLang="sr-Latn-RS" sz="1400" i="1" dirty="0" err="1"/>
              <a:t>Wonderland</a:t>
            </a:r>
            <a:r>
              <a:rPr lang="hr-HR" altLang="sr-Latn-RS" sz="1400" dirty="0"/>
              <a:t> </a:t>
            </a:r>
            <a:r>
              <a:rPr lang="hr-HR" altLang="sr-Latn-RS" sz="1400" dirty="0" err="1"/>
              <a:t>by</a:t>
            </a:r>
            <a:r>
              <a:rPr lang="hr-HR" altLang="sr-Latn-RS" sz="1400" dirty="0"/>
              <a:t> "</a:t>
            </a:r>
            <a:r>
              <a:rPr lang="hr-HR" altLang="sr-Latn-RS" sz="1400" i="1" dirty="0"/>
              <a:t>Lewis </a:t>
            </a:r>
            <a:r>
              <a:rPr lang="hr-HR" altLang="sr-Latn-RS" sz="1400" i="1" dirty="0" err="1"/>
              <a:t>Carroll</a:t>
            </a:r>
            <a:r>
              <a:rPr lang="hr-HR" altLang="sr-Latn-RS" sz="1400" dirty="0"/>
              <a:t>"</a:t>
            </a:r>
            <a:endParaRPr lang="en-US" altLang="sr-Latn-RS" sz="140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499132" y="981075"/>
            <a:ext cx="48450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en-US" altLang="sr-Latn-RS" sz="3200" dirty="0"/>
              <a:t>“</a:t>
            </a:r>
            <a:r>
              <a:rPr lang="en-US" altLang="sr-Latn-RS" sz="3200" i="1" dirty="0"/>
              <a:t>Now, here, you see, it takes </a:t>
            </a:r>
            <a:r>
              <a:rPr lang="en-US" altLang="sr-Latn-RS" sz="3200" b="1" i="1" dirty="0"/>
              <a:t>all the running you can </a:t>
            </a:r>
            <a:r>
              <a:rPr lang="en-US" altLang="sr-Latn-RS" sz="3200" b="1" i="1" dirty="0" smtClean="0"/>
              <a:t>do</a:t>
            </a:r>
            <a:r>
              <a:rPr lang="en-US" altLang="sr-Latn-RS" sz="3200" i="1" dirty="0" smtClean="0"/>
              <a:t> </a:t>
            </a:r>
            <a:r>
              <a:rPr lang="en-US" altLang="sr-Latn-RS" sz="3200" b="1" i="1" dirty="0"/>
              <a:t>to keep in the same place</a:t>
            </a:r>
            <a:r>
              <a:rPr lang="en-US" altLang="sr-Latn-RS" sz="3200" i="1" dirty="0"/>
              <a:t>. If you want </a:t>
            </a:r>
            <a:r>
              <a:rPr lang="en-US" altLang="sr-Latn-RS" sz="3200" i="1" dirty="0">
                <a:solidFill>
                  <a:srgbClr val="C00000"/>
                </a:solidFill>
              </a:rPr>
              <a:t>to get somewhere </a:t>
            </a:r>
            <a:r>
              <a:rPr lang="en-US" altLang="sr-Latn-RS" sz="3200" i="1" dirty="0"/>
              <a:t>else, </a:t>
            </a:r>
            <a:r>
              <a:rPr lang="en-US" altLang="sr-Latn-RS" sz="3200" i="1" dirty="0">
                <a:solidFill>
                  <a:srgbClr val="C00000"/>
                </a:solidFill>
              </a:rPr>
              <a:t>you must run </a:t>
            </a:r>
            <a:r>
              <a:rPr lang="en-US" altLang="sr-Latn-RS" sz="3200" i="1" dirty="0"/>
              <a:t>at least </a:t>
            </a:r>
            <a:r>
              <a:rPr lang="en-US" altLang="sr-Latn-RS" sz="3200" i="1" dirty="0">
                <a:solidFill>
                  <a:srgbClr val="C00000"/>
                </a:solidFill>
              </a:rPr>
              <a:t>twice as fast </a:t>
            </a:r>
            <a:r>
              <a:rPr lang="en-US" altLang="sr-Latn-RS" sz="3200" i="1" dirty="0"/>
              <a:t>as </a:t>
            </a:r>
            <a:r>
              <a:rPr lang="en-US" altLang="sr-Latn-RS" sz="3200" i="1" dirty="0" smtClean="0"/>
              <a:t>that!”</a:t>
            </a:r>
            <a:endParaRPr lang="sr-Latn-RS" altLang="sr-Latn-RS" sz="3200" dirty="0"/>
          </a:p>
        </p:txBody>
      </p:sp>
    </p:spTree>
    <p:extLst>
      <p:ext uri="{BB962C8B-B14F-4D97-AF65-F5344CB8AC3E}">
        <p14:creationId xmlns:p14="http://schemas.microsoft.com/office/powerpoint/2010/main" val="46149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Algebra-Dizaj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4E70DA2-F095-462B-9DBC-B4B3CC7C04BF}" vid="{68CDA1FF-4E84-4C62-AE30-5C2A181162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AF8DF40C255CC4E80B3CE21AAA3650C" ma:contentTypeVersion="0" ma:contentTypeDescription="Stvaranje novog dokumenta." ma:contentTypeScope="" ma:versionID="33f95c4feace6d0cec66844b7a9a97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355e86d926e02d3e5918f1fd2f97e0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B9818D3-7623-4050-A0CE-B93AE82CB6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ED0CE0-D705-4620-BD53-5B4A2E74E1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2736880-027E-40C4-BC09-A791F6998833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master Algebra VS 4-3</Template>
  <TotalTime>664</TotalTime>
  <Words>367</Words>
  <Application>Microsoft Office PowerPoint</Application>
  <PresentationFormat>On-screen Show (4:3)</PresentationFormat>
  <Paragraphs>89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Segoe UI</vt:lpstr>
      <vt:lpstr>Segoe UI Semibold</vt:lpstr>
      <vt:lpstr>Verdana</vt:lpstr>
      <vt:lpstr>Algebra-Dizajn</vt:lpstr>
      <vt:lpstr>Media Literacy   Employment opportunities in the multimedia sector (with EU policy context)  Mislav Balkovic University College Algebra, Dean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solution</vt:lpstr>
      <vt:lpstr>PowerPoint Presentation</vt:lpstr>
      <vt:lpstr>PowerPoint Presentation</vt:lpstr>
      <vt:lpstr>PowerPoint Presentation</vt:lpstr>
      <vt:lpstr>PowerPoint Presentation</vt:lpstr>
      <vt:lpstr>Building with the same blocks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Kresimir Pletikosa</dc:creator>
  <cp:lastModifiedBy>Mislav Balkovic</cp:lastModifiedBy>
  <cp:revision>25</cp:revision>
  <dcterms:created xsi:type="dcterms:W3CDTF">2014-06-02T08:22:14Z</dcterms:created>
  <dcterms:modified xsi:type="dcterms:W3CDTF">2014-09-26T07:02:11Z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0x010100AAF8DF40C255CC4E80B3CE21AAA3650C</vt:lpwstr>
  </property>
  <property fmtid="{D5CDD505-2E9C-101B-9397-08002B2CF9AE}" pid="3" name="IsMyDocuments">
    <vt:bool>true</vt:bool>
  </property>
</Properties>
</file>