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17"/>
  </p:notesMasterIdLst>
  <p:handoutMasterIdLst>
    <p:handoutMasterId r:id="rId18"/>
  </p:handoutMasterIdLst>
  <p:sldIdLst>
    <p:sldId id="294" r:id="rId2"/>
    <p:sldId id="300" r:id="rId3"/>
    <p:sldId id="322" r:id="rId4"/>
    <p:sldId id="296" r:id="rId5"/>
    <p:sldId id="301" r:id="rId6"/>
    <p:sldId id="304" r:id="rId7"/>
    <p:sldId id="315" r:id="rId8"/>
    <p:sldId id="305" r:id="rId9"/>
    <p:sldId id="314" r:id="rId10"/>
    <p:sldId id="307" r:id="rId11"/>
    <p:sldId id="317" r:id="rId12"/>
    <p:sldId id="318" r:id="rId13"/>
    <p:sldId id="319" r:id="rId14"/>
    <p:sldId id="311" r:id="rId15"/>
    <p:sldId id="32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CCCCFF"/>
    <a:srgbClr val="339966"/>
    <a:srgbClr val="99FF33"/>
    <a:srgbClr val="009900"/>
    <a:srgbClr val="66FF99"/>
    <a:srgbClr val="FFCCCC"/>
    <a:srgbClr val="FFFF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eminis stilius 1 – paryškinima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1" autoAdjust="0"/>
    <p:restoredTop sz="51703" autoAdjust="0"/>
  </p:normalViewPr>
  <p:slideViewPr>
    <p:cSldViewPr>
      <p:cViewPr varScale="1">
        <p:scale>
          <a:sx n="60" d="100"/>
          <a:sy n="60" d="100"/>
        </p:scale>
        <p:origin x="303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lt-LT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D3089FF-2F20-493F-AE1C-57F7F04AFD33}" type="datetimeFigureOut">
              <a:rPr lang="en-US"/>
              <a:pPr/>
              <a:t>9/22/2014</a:t>
            </a:fld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lt-LT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19F0D97-ED7F-4FAE-B3A2-9721425C0B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16387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8F47CD8-F8A5-4F10-A544-5F8FD925CE2E}" type="datetimeFigureOut">
              <a:rPr lang="en-GB"/>
              <a:pPr/>
              <a:t>22/09/2014</a:t>
            </a:fld>
            <a:endParaRPr lang="en-GB"/>
          </a:p>
        </p:txBody>
      </p:sp>
      <p:sp>
        <p:nvSpPr>
          <p:cNvPr id="25604" name="Slide Image Placeholder 3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6390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16391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77C5C42-1F70-41CE-95C6-53796B6ABB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3097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53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DCF03-4F5A-4F6F-808C-35D5759430A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47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6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lt-LT" baseline="0" dirty="0" smtClean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76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DCF03-4F5A-4F6F-808C-35D5759430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39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 smtClean="0">
              <a:solidFill>
                <a:schemeClr val="tx1"/>
              </a:solidFill>
              <a:effectLst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734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noProof="0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94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975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157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83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251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611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09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3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B51C3-5830-46D2-A6D7-952F6F270430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lt-LT" dirty="0" smtClean="0"/>
              <a:t>www.skaitmeninekoalicija.lt/en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8F7C20-012D-4900-BDCD-213570688E81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803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lt-LT" dirty="0" smtClean="0"/>
              <a:t>www.skaitmeninekoalicija.lt/en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1CB0D-D096-45E1-A5B0-DE754B8CF539}" type="slidenum">
              <a:rPr lang="es-ES"/>
              <a:pPr/>
              <a:t>‹#›</a:t>
            </a:fld>
            <a:endParaRPr lang="es-ES"/>
          </a:p>
        </p:txBody>
      </p:sp>
      <p:pic>
        <p:nvPicPr>
          <p:cNvPr id="2050" name="Picture 2" descr="http://www.ecdl.lt/sites/default/files/nsk-iniciatyv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892" y="183778"/>
            <a:ext cx="2098974" cy="13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60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386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33C59-FC0B-4262-8C17-E8CE615D8F89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lt-LT" dirty="0" smtClean="0"/>
              <a:t>www.skaitmeninekoalicija.lt/en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1A4CC-E11F-47CD-9907-B54A7D7B361E}" type="slidenum">
              <a:rPr lang="es-ES"/>
              <a:pPr/>
              <a:t>‹#›</a:t>
            </a:fld>
            <a:endParaRPr lang="es-ES"/>
          </a:p>
        </p:txBody>
      </p:sp>
      <p:pic>
        <p:nvPicPr>
          <p:cNvPr id="8" name="Picture 2" descr="http://www.ecdl.lt/sites/default/files/nsk-iniciatyv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892" y="183778"/>
            <a:ext cx="2098974" cy="13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011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2BAADB-6635-4294-B6B1-CA90E017C5B0}" type="datetime1">
              <a:rPr lang="lt-LT" smtClean="0"/>
              <a:t>2014-09-22</a:t>
            </a:fld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lt-LT" dirty="0" smtClean="0"/>
              <a:t>www.skaitmeninekoalicija.lt/en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C928FA-6741-4E86-9111-7C472E2385BE}" type="slidenum">
              <a:rPr lang="es-ES"/>
              <a:pPr/>
              <a:t>‹#›</a:t>
            </a:fld>
            <a:endParaRPr lang="es-ES"/>
          </a:p>
        </p:txBody>
      </p:sp>
      <p:pic>
        <p:nvPicPr>
          <p:cNvPr id="6" name="Picture 2" descr="http://www.ecdl.lt/sites/default/files/nsk-iniciatyv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892" y="183778"/>
            <a:ext cx="2098974" cy="13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2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DDCCA-305F-4162-9BA0-82BFC9C5E1F2}" type="datetime1">
              <a:rPr lang="lt-LT" smtClean="0"/>
              <a:t>2014-09-22</a:t>
            </a:fld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93AF9-65B0-4D6B-9526-B5C2B2AE8DBE}" type="slidenum">
              <a:rPr lang="es-ES"/>
              <a:pPr/>
              <a:t>‹#›</a:t>
            </a:fld>
            <a:endParaRPr lang="es-ES"/>
          </a:p>
        </p:txBody>
      </p:sp>
      <p:pic>
        <p:nvPicPr>
          <p:cNvPr id="5" name="Picture 2" descr="http://www.ecdl.lt/sites/default/files/nsk-iniciatyv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892" y="183778"/>
            <a:ext cx="2098974" cy="13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lt-LT" dirty="0" smtClean="0"/>
              <a:t>www.skaitmeninekoalicija.lt/en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62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4824"/>
            <a:ext cx="8229600" cy="428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524625"/>
            <a:ext cx="9144000" cy="333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2009"/>
            <a:ext cx="2895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2060"/>
                </a:solidFill>
              </a:defRPr>
            </a:lvl1pPr>
          </a:lstStyle>
          <a:p>
            <a:r>
              <a:rPr lang="lt-LT" dirty="0" smtClean="0"/>
              <a:t>www.skaitmeninekoalicija.lt/en </a:t>
            </a:r>
            <a:endParaRPr lang="es-E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2008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2060"/>
                </a:solidFill>
              </a:defRPr>
            </a:lvl1pPr>
          </a:lstStyle>
          <a:p>
            <a:fld id="{F0A2A78A-B6DA-4775-B52A-3E0F283D0347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0343" y="6552007"/>
            <a:ext cx="2133600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2060"/>
                </a:solidFill>
              </a:defRPr>
            </a:lvl1pPr>
          </a:lstStyle>
          <a:p>
            <a:fld id="{AF4B1C19-9B60-4D90-A769-D524BA6E4E2C}" type="datetime1">
              <a:rPr lang="lt-LT" smtClean="0"/>
              <a:t>2014-09-22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945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50" r:id="rId3"/>
    <p:sldLayoutId id="2147483852" r:id="rId4"/>
    <p:sldLayoutId id="2147483853" r:id="rId5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6" descr="Grand Coalition for Digital Jobs Blue Bckgr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774754"/>
            <a:ext cx="1800200" cy="8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telecentre-europe.org/wp-content/themes/atahualpa/images/logo_tceurop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1800200" cy="92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ecdl.lt/sites/default/files/nsk-iniciaty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813"/>
            <a:ext cx="2520280" cy="164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err="1"/>
              <a:t>National</a:t>
            </a:r>
            <a:r>
              <a:rPr lang="lt-LT" b="1" dirty="0"/>
              <a:t> </a:t>
            </a:r>
            <a:r>
              <a:rPr lang="lt-LT" b="1" dirty="0" err="1"/>
              <a:t>Coalition</a:t>
            </a:r>
            <a:r>
              <a:rPr lang="lt-LT" b="1" dirty="0"/>
              <a:t> </a:t>
            </a:r>
            <a:r>
              <a:rPr lang="lt-LT" b="1" dirty="0" err="1"/>
              <a:t>for</a:t>
            </a:r>
            <a:r>
              <a:rPr lang="lt-LT" b="1" dirty="0"/>
              <a:t> 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Digital </a:t>
            </a:r>
            <a:r>
              <a:rPr lang="lt-LT" b="1" dirty="0" err="1" smtClean="0"/>
              <a:t>Jobs</a:t>
            </a:r>
            <a:r>
              <a:rPr lang="lt-LT" b="1" dirty="0" smtClean="0"/>
              <a:t> (</a:t>
            </a:r>
            <a:r>
              <a:rPr lang="lt-LT" b="1" dirty="0"/>
              <a:t>N</a:t>
            </a:r>
            <a:r>
              <a:rPr lang="en-GB" b="1" dirty="0" smtClean="0"/>
              <a:t>C4DJ</a:t>
            </a:r>
            <a:r>
              <a:rPr lang="lt-LT" b="1" dirty="0" smtClean="0"/>
              <a:t>)</a:t>
            </a:r>
            <a:endParaRPr lang="lt-LT" b="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187624" y="3697164"/>
            <a:ext cx="7632848" cy="1752600"/>
          </a:xfrm>
        </p:spPr>
        <p:txBody>
          <a:bodyPr/>
          <a:lstStyle/>
          <a:p>
            <a:r>
              <a:rPr lang="lt-LT" dirty="0" smtClean="0"/>
              <a:t>Renata </a:t>
            </a:r>
            <a:r>
              <a:rPr lang="lt-LT" dirty="0" err="1" smtClean="0"/>
              <a:t>Danielienė</a:t>
            </a:r>
            <a:endParaRPr lang="lt-LT" dirty="0" smtClean="0"/>
          </a:p>
          <a:p>
            <a:r>
              <a:rPr lang="lt-LT" sz="2400" i="1" dirty="0" smtClean="0"/>
              <a:t>ECDL Lithuania,</a:t>
            </a:r>
          </a:p>
          <a:p>
            <a:r>
              <a:rPr lang="lv-LV" sz="2400" i="1" dirty="0" smtClean="0"/>
              <a:t>Young Advisor </a:t>
            </a:r>
            <a:r>
              <a:rPr lang="lv-LV" sz="2400" i="1" dirty="0"/>
              <a:t>of EC Vice-President Neelie </a:t>
            </a:r>
            <a:r>
              <a:rPr lang="lv-LV" sz="2400" i="1" dirty="0" smtClean="0"/>
              <a:t>Kroes</a:t>
            </a:r>
            <a:endParaRPr lang="en-US" sz="2400" i="1" dirty="0" smtClean="0"/>
          </a:p>
          <a:p>
            <a:endParaRPr lang="en-US" sz="2400" i="1" dirty="0" smtClean="0"/>
          </a:p>
          <a:p>
            <a:r>
              <a:rPr lang="en-US" sz="2400" dirty="0" err="1"/>
              <a:t>Telecentre</a:t>
            </a:r>
            <a:r>
              <a:rPr lang="en-US" sz="2400" dirty="0"/>
              <a:t> Europe 2014</a:t>
            </a:r>
            <a:r>
              <a:rPr lang="lt-LT" sz="2400" dirty="0"/>
              <a:t> </a:t>
            </a:r>
            <a:r>
              <a:rPr lang="en-US" sz="2400" dirty="0"/>
              <a:t>“</a:t>
            </a:r>
            <a:r>
              <a:rPr lang="en-US" sz="2400" dirty="0" err="1"/>
              <a:t>eSkills</a:t>
            </a:r>
            <a:r>
              <a:rPr lang="en-US" sz="2400" dirty="0"/>
              <a:t> for the 21</a:t>
            </a:r>
            <a:r>
              <a:rPr lang="en-US" sz="2400" baseline="30000" dirty="0"/>
              <a:t>st</a:t>
            </a:r>
            <a:r>
              <a:rPr lang="lt-LT" sz="2400" dirty="0"/>
              <a:t> </a:t>
            </a:r>
            <a:r>
              <a:rPr lang="en-US" sz="2400" dirty="0"/>
              <a:t>century”</a:t>
            </a:r>
            <a:endParaRPr lang="lt-LT" sz="2400" dirty="0"/>
          </a:p>
          <a:p>
            <a:r>
              <a:rPr lang="lt-LT" sz="2000" dirty="0" err="1"/>
              <a:t>Zagreb</a:t>
            </a:r>
            <a:r>
              <a:rPr lang="lt-LT" sz="2000" dirty="0"/>
              <a:t>, </a:t>
            </a:r>
            <a:r>
              <a:rPr lang="lt-LT" sz="2000" dirty="0" smtClean="0"/>
              <a:t>2</a:t>
            </a:r>
            <a:r>
              <a:rPr lang="en-US" sz="2000" dirty="0" smtClean="0"/>
              <a:t>5</a:t>
            </a:r>
            <a:r>
              <a:rPr lang="lt-LT" sz="2000" baseline="30000" dirty="0" err="1" smtClean="0"/>
              <a:t>th</a:t>
            </a:r>
            <a:r>
              <a:rPr lang="lt-LT" sz="2000" dirty="0" smtClean="0"/>
              <a:t> </a:t>
            </a:r>
            <a:r>
              <a:rPr lang="lt-LT" sz="2000" dirty="0" err="1"/>
              <a:t>of</a:t>
            </a:r>
            <a:r>
              <a:rPr lang="lt-LT" sz="2000" dirty="0"/>
              <a:t> </a:t>
            </a:r>
            <a:r>
              <a:rPr lang="lt-LT" sz="2000" dirty="0" err="1"/>
              <a:t>September</a:t>
            </a:r>
            <a:endParaRPr lang="en-US" sz="2000" dirty="0"/>
          </a:p>
          <a:p>
            <a:endParaRPr lang="lt-LT" sz="2400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7C20-012D-4900-BDCD-213570688E81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396C-FEF9-408F-85AE-1A443E28BE3B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6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6624736" cy="1143000"/>
          </a:xfrm>
        </p:spPr>
        <p:txBody>
          <a:bodyPr/>
          <a:lstStyle/>
          <a:p>
            <a:r>
              <a:rPr lang="en-US" b="1" dirty="0" smtClean="0"/>
              <a:t>Reasons for </a:t>
            </a:r>
            <a:r>
              <a:rPr lang="lt-LT" b="1" dirty="0">
                <a:solidFill>
                  <a:prstClr val="black"/>
                </a:solidFill>
              </a:rPr>
              <a:t>N</a:t>
            </a:r>
            <a:r>
              <a:rPr lang="en-GB" b="1" dirty="0" smtClean="0">
                <a:solidFill>
                  <a:prstClr val="black"/>
                </a:solidFill>
              </a:rPr>
              <a:t>C4DJ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5"/>
            <a:ext cx="8507288" cy="1296144"/>
          </a:xfrm>
        </p:spPr>
        <p:txBody>
          <a:bodyPr>
            <a:normAutofit/>
          </a:bodyPr>
          <a:lstStyle/>
          <a:p>
            <a:r>
              <a:rPr lang="en-US" sz="2200" dirty="0" smtClean="0"/>
              <a:t>Youth unemployment rate </a:t>
            </a:r>
            <a:r>
              <a:rPr lang="lt-LT" sz="2200" dirty="0" err="1" smtClean="0"/>
              <a:t>in</a:t>
            </a:r>
            <a:r>
              <a:rPr lang="lt-LT" sz="2200" dirty="0" smtClean="0"/>
              <a:t> LT </a:t>
            </a:r>
            <a:r>
              <a:rPr lang="lt-LT" sz="2200" dirty="0" err="1" smtClean="0"/>
              <a:t>and</a:t>
            </a:r>
            <a:r>
              <a:rPr lang="lt-LT" sz="2200" dirty="0" smtClean="0"/>
              <a:t> EU</a:t>
            </a:r>
            <a:endParaRPr lang="en-US" sz="2200" dirty="0" smtClean="0"/>
          </a:p>
          <a:p>
            <a:r>
              <a:rPr lang="en-US" sz="2200" dirty="0" smtClean="0"/>
              <a:t>Lack of ICT  professionals </a:t>
            </a:r>
            <a:r>
              <a:rPr lang="lt-LT" sz="2200" dirty="0" err="1"/>
              <a:t>in</a:t>
            </a:r>
            <a:r>
              <a:rPr lang="lt-LT" sz="2200" dirty="0"/>
              <a:t> LT </a:t>
            </a:r>
            <a:r>
              <a:rPr lang="lt-LT" sz="2200" dirty="0" err="1"/>
              <a:t>and</a:t>
            </a:r>
            <a:r>
              <a:rPr lang="lt-LT" sz="2200" dirty="0"/>
              <a:t> </a:t>
            </a:r>
            <a:r>
              <a:rPr lang="lt-LT" sz="2200" dirty="0" smtClean="0"/>
              <a:t>EU</a:t>
            </a:r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173835"/>
            <a:ext cx="4522236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708920"/>
            <a:ext cx="3970784" cy="3456384"/>
          </a:xfrm>
        </p:spPr>
        <p:txBody>
          <a:bodyPr>
            <a:noAutofit/>
          </a:bodyPr>
          <a:lstStyle/>
          <a:p>
            <a:r>
              <a:rPr lang="en-GB" sz="2200" dirty="0" smtClean="0">
                <a:ea typeface="Times New Roman"/>
                <a:cs typeface="Times New Roman"/>
              </a:rPr>
              <a:t>Lack </a:t>
            </a:r>
            <a:r>
              <a:rPr lang="en-GB" sz="2200" dirty="0">
                <a:ea typeface="Times New Roman"/>
                <a:cs typeface="Times New Roman"/>
              </a:rPr>
              <a:t>of </a:t>
            </a:r>
            <a:r>
              <a:rPr lang="en-GB" sz="2200" dirty="0" smtClean="0">
                <a:ea typeface="Times New Roman"/>
                <a:cs typeface="Times New Roman"/>
              </a:rPr>
              <a:t>ICT skills awareness raising</a:t>
            </a:r>
          </a:p>
          <a:p>
            <a:r>
              <a:rPr lang="en-GB" sz="2200" dirty="0" smtClean="0">
                <a:cs typeface="Times New Roman"/>
              </a:rPr>
              <a:t>Formal education is not able to fill the </a:t>
            </a:r>
            <a:r>
              <a:rPr lang="lt-LT" sz="2200" dirty="0" smtClean="0">
                <a:cs typeface="Times New Roman"/>
              </a:rPr>
              <a:t>lack</a:t>
            </a:r>
            <a:r>
              <a:rPr lang="en-GB" sz="2200" dirty="0" smtClean="0">
                <a:cs typeface="Times New Roman"/>
              </a:rPr>
              <a:t> of ICT professionals</a:t>
            </a:r>
            <a:r>
              <a:rPr lang="lt-LT" sz="2200" dirty="0" smtClean="0">
                <a:cs typeface="Times New Roman"/>
              </a:rPr>
              <a:t> asap</a:t>
            </a:r>
          </a:p>
          <a:p>
            <a:r>
              <a:rPr lang="lt-LT" sz="2200" dirty="0" smtClean="0">
                <a:cs typeface="Times New Roman"/>
              </a:rPr>
              <a:t>Lack of cooperation between educational and business sector</a:t>
            </a:r>
            <a:endParaRPr lang="en-GB" sz="2200" dirty="0" smtClean="0">
              <a:cs typeface="Times New Roman"/>
            </a:endParaRPr>
          </a:p>
          <a:p>
            <a:r>
              <a:rPr lang="en-GB" sz="2200" dirty="0" smtClean="0">
                <a:cs typeface="Times New Roman"/>
              </a:rPr>
              <a:t>Inspiration from Grand Coalition for Digital Jobs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1A4CC-E11F-47CD-9907-B54A7D7B361E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C5B7-E2C5-40FA-AED9-12D55E83D2F6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031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01008"/>
            <a:ext cx="4665816" cy="33569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4572000" cy="335699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" y="0"/>
            <a:ext cx="4644084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098" y="0"/>
            <a:ext cx="4547902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95736" y="2996952"/>
            <a:ext cx="4824536" cy="936104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lt-LT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95736" y="2957173"/>
            <a:ext cx="48463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b="1" dirty="0" err="1">
                <a:solidFill>
                  <a:srgbClr val="FFFFFF"/>
                </a:solidFill>
              </a:rPr>
              <a:t>National</a:t>
            </a:r>
            <a:r>
              <a:rPr lang="lt-LT" sz="2000" b="1" dirty="0">
                <a:solidFill>
                  <a:srgbClr val="FFFFFF"/>
                </a:solidFill>
              </a:rPr>
              <a:t> Digital </a:t>
            </a:r>
            <a:r>
              <a:rPr lang="lt-LT" sz="2000" b="1" dirty="0" err="1">
                <a:solidFill>
                  <a:srgbClr val="FFFFFF"/>
                </a:solidFill>
              </a:rPr>
              <a:t>Coalition</a:t>
            </a:r>
            <a:r>
              <a:rPr lang="lt-LT" sz="2000" b="1" dirty="0">
                <a:solidFill>
                  <a:srgbClr val="FFFFFF"/>
                </a:solidFill>
              </a:rPr>
              <a:t> </a:t>
            </a:r>
            <a:r>
              <a:rPr lang="lt-LT" sz="2000" b="1" dirty="0" err="1">
                <a:solidFill>
                  <a:srgbClr val="FFFFFF"/>
                </a:solidFill>
              </a:rPr>
              <a:t>Memorandum</a:t>
            </a:r>
            <a:r>
              <a:rPr lang="lt-LT" sz="2000" b="1" dirty="0">
                <a:solidFill>
                  <a:srgbClr val="FFFFFF"/>
                </a:solidFill>
              </a:rPr>
              <a:t> </a:t>
            </a:r>
            <a:r>
              <a:rPr lang="lt-LT" sz="2000" b="1" dirty="0" err="1">
                <a:solidFill>
                  <a:srgbClr val="FFFFFF"/>
                </a:solidFill>
              </a:rPr>
              <a:t>signing</a:t>
            </a:r>
            <a:r>
              <a:rPr lang="lt-LT" sz="2000" b="1" dirty="0">
                <a:solidFill>
                  <a:srgbClr val="FFFFFF"/>
                </a:solidFill>
              </a:rPr>
              <a:t> </a:t>
            </a:r>
            <a:r>
              <a:rPr lang="lt-LT" sz="2000" b="1" dirty="0" err="1">
                <a:solidFill>
                  <a:srgbClr val="FFFFFF"/>
                </a:solidFill>
              </a:rPr>
              <a:t>ceremony</a:t>
            </a:r>
            <a:endParaRPr lang="lt-LT" sz="2000" b="1" dirty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lt-LT" sz="20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7th </a:t>
            </a:r>
            <a:r>
              <a:rPr lang="lt-LT" sz="2000" dirty="0" err="1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Nov</a:t>
            </a:r>
            <a:r>
              <a:rPr lang="lt-LT" sz="20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ICT 2013 </a:t>
            </a:r>
            <a:r>
              <a:rPr lang="lt-LT" sz="2000" dirty="0" err="1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Conference</a:t>
            </a:r>
            <a:r>
              <a:rPr lang="lt-LT" sz="20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Vilnius</a:t>
            </a:r>
            <a:endParaRPr lang="lt-LT" sz="2000" dirty="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AF9-65B0-4D6B-9526-B5C2B2AE8DBE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EEF7-4DEC-490D-A6EE-165C080C21EE}" type="datetime1">
              <a:rPr lang="lt-LT" smtClean="0"/>
              <a:pPr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141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824536"/>
            <a:ext cx="3744416" cy="1988840"/>
          </a:xfrm>
        </p:spPr>
        <p:txBody>
          <a:bodyPr>
            <a:normAutofit/>
          </a:bodyPr>
          <a:lstStyle/>
          <a:p>
            <a:pPr lvl="0">
              <a:spcBef>
                <a:spcPts val="800"/>
              </a:spcBef>
              <a:buFont typeface="Arial" pitchFamily="34" charset="0"/>
              <a:buChar char="•"/>
            </a:pPr>
            <a:r>
              <a:rPr lang="lt-LT" sz="1200" dirty="0" smtClean="0"/>
              <a:t>A</a:t>
            </a:r>
            <a:r>
              <a:rPr lang="en-US" sz="1200" dirty="0" err="1" smtClean="0"/>
              <a:t>ssociation</a:t>
            </a:r>
            <a:r>
              <a:rPr lang="en-US" sz="1200" dirty="0" smtClean="0"/>
              <a:t> „</a:t>
            </a:r>
            <a:r>
              <a:rPr lang="en-US" sz="1200" dirty="0" err="1" smtClean="0"/>
              <a:t>Langas</a:t>
            </a:r>
            <a:r>
              <a:rPr lang="en-US" sz="1200" dirty="0" smtClean="0"/>
              <a:t> į </a:t>
            </a:r>
            <a:r>
              <a:rPr lang="en-US" sz="1200" dirty="0" err="1" smtClean="0"/>
              <a:t>ateitį</a:t>
            </a:r>
            <a:r>
              <a:rPr lang="en-US" sz="1200" dirty="0" smtClean="0"/>
              <a:t>“ </a:t>
            </a:r>
          </a:p>
          <a:p>
            <a:pPr lvl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/>
              <a:t>Ministry of Transport and Communications</a:t>
            </a:r>
            <a:r>
              <a:rPr lang="en-US" sz="12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lvl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/>
              <a:t>Ministry of Social Security and </a:t>
            </a:r>
            <a:r>
              <a:rPr lang="en-US" sz="1200" dirty="0" err="1" smtClean="0"/>
              <a:t>Labour</a:t>
            </a:r>
            <a:r>
              <a:rPr lang="en-US" sz="12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lvl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/>
              <a:t>Ministry of Education and Science </a:t>
            </a:r>
          </a:p>
          <a:p>
            <a:pPr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/>
              <a:t>Kaunas University of Technology</a:t>
            </a:r>
            <a:endParaRPr lang="en-US" sz="1200" dirty="0" smtClean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/>
              <a:t>Vilnius University</a:t>
            </a:r>
            <a:r>
              <a:rPr lang="en-US" sz="1200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99022"/>
            <a:ext cx="6840760" cy="2850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248472" y="4797152"/>
            <a:ext cx="5436096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eaLnBrk="0" hangingPunct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>
                <a:latin typeface="+mn-lt"/>
                <a:cs typeface="+mn-cs"/>
              </a:rPr>
              <a:t>Association   “INFOBALT“</a:t>
            </a:r>
          </a:p>
          <a:p>
            <a:pPr marL="342900" indent="-342900" eaLnBrk="0" hangingPunct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/>
              <a:t>Lithuanian Computer Society  and ECDL Lithuania</a:t>
            </a:r>
          </a:p>
          <a:p>
            <a:pPr marL="342900" indent="-342900" eaLnBrk="0" hangingPunct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>
                <a:latin typeface="+mn-lt"/>
                <a:cs typeface="+mn-cs"/>
              </a:rPr>
              <a:t>National Distance Learning Association </a:t>
            </a:r>
          </a:p>
          <a:p>
            <a:pPr marL="342900" indent="-342900" eaLnBrk="0" hangingPunct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>
                <a:latin typeface="+mn-lt"/>
                <a:cs typeface="+mn-cs"/>
              </a:rPr>
              <a:t>Lithuanian Association of Informatics Teachers</a:t>
            </a:r>
          </a:p>
          <a:p>
            <a:pPr marL="342900" indent="-342900" eaLnBrk="0" hangingPunct="0">
              <a:spcBef>
                <a:spcPts val="800"/>
              </a:spcBef>
              <a:buFont typeface="Arial" pitchFamily="34" charset="0"/>
              <a:buChar char="•"/>
            </a:pPr>
            <a:r>
              <a:rPr lang="en-US" sz="1200" dirty="0" smtClean="0">
                <a:latin typeface="+mn-lt"/>
                <a:cs typeface="+mn-cs"/>
              </a:rPr>
              <a:t>Association of Lithuanian Public Libraries</a:t>
            </a:r>
            <a:endParaRPr lang="en-US" sz="1200" dirty="0">
              <a:latin typeface="+mn-lt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6624736" cy="1143000"/>
          </a:xfrm>
        </p:spPr>
        <p:txBody>
          <a:bodyPr/>
          <a:lstStyle/>
          <a:p>
            <a:r>
              <a:rPr lang="lt-LT" b="1" dirty="0"/>
              <a:t>N</a:t>
            </a:r>
            <a:r>
              <a:rPr lang="en-GB" b="1" dirty="0"/>
              <a:t>C4DJ</a:t>
            </a:r>
            <a:r>
              <a:rPr lang="en-US" b="1" dirty="0"/>
              <a:t> founders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50C74-3083-46E0-BD12-9341051F1549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39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5842992" cy="1143000"/>
          </a:xfrm>
        </p:spPr>
        <p:txBody>
          <a:bodyPr>
            <a:normAutofit/>
          </a:bodyPr>
          <a:lstStyle/>
          <a:p>
            <a:r>
              <a:rPr lang="lt-LT" b="1" dirty="0"/>
              <a:t>N</a:t>
            </a:r>
            <a:r>
              <a:rPr lang="en-GB" b="1" dirty="0"/>
              <a:t>C4DJ</a:t>
            </a:r>
            <a:r>
              <a:rPr lang="lt-LT" b="1" dirty="0"/>
              <a:t> </a:t>
            </a:r>
            <a:r>
              <a:rPr lang="lt-LT" b="1" dirty="0" err="1" smtClean="0"/>
              <a:t>goal</a:t>
            </a:r>
            <a:r>
              <a:rPr lang="en-US" b="1" dirty="0"/>
              <a:t>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Symbol"/>
              <a:buChar char=""/>
            </a:pPr>
            <a:r>
              <a:rPr lang="lt-LT" sz="2800" b="1" dirty="0" smtClean="0">
                <a:ea typeface="Calibri"/>
                <a:cs typeface="Times New Roman"/>
              </a:rPr>
              <a:t>T</a:t>
            </a:r>
            <a:r>
              <a:rPr lang="en-US" sz="2800" b="1" dirty="0" smtClean="0">
                <a:ea typeface="Calibri"/>
                <a:cs typeface="Times New Roman"/>
              </a:rPr>
              <a:t>rain </a:t>
            </a:r>
            <a:r>
              <a:rPr lang="en-US" sz="2800" b="1" dirty="0">
                <a:ea typeface="Calibri"/>
                <a:cs typeface="Times New Roman"/>
              </a:rPr>
              <a:t>society to  develop ICT skills </a:t>
            </a:r>
            <a:r>
              <a:rPr lang="lt-LT" sz="2800" b="1" dirty="0" smtClean="0">
                <a:ea typeface="Calibri"/>
                <a:cs typeface="Times New Roman"/>
              </a:rPr>
              <a:t>for jobs </a:t>
            </a:r>
            <a:r>
              <a:rPr lang="en-US" sz="2800" b="1" dirty="0" smtClean="0">
                <a:ea typeface="Calibri"/>
                <a:cs typeface="Times New Roman"/>
              </a:rPr>
              <a:t>through innovative </a:t>
            </a:r>
            <a:r>
              <a:rPr lang="en-US" sz="2800" b="1" dirty="0">
                <a:ea typeface="Calibri"/>
                <a:cs typeface="Times New Roman"/>
              </a:rPr>
              <a:t>learning </a:t>
            </a:r>
            <a:r>
              <a:rPr lang="en-US" sz="2800" b="1" dirty="0" smtClean="0">
                <a:ea typeface="Calibri"/>
                <a:cs typeface="Times New Roman"/>
              </a:rPr>
              <a:t>approach</a:t>
            </a:r>
          </a:p>
          <a:p>
            <a:pPr>
              <a:buFont typeface="Symbol"/>
              <a:buChar char=""/>
            </a:pPr>
            <a:r>
              <a:rPr lang="en-US" sz="2800" b="1" dirty="0">
                <a:ea typeface="Calibri"/>
                <a:cs typeface="Times New Roman"/>
              </a:rPr>
              <a:t>Increase involvement of young people in ICT </a:t>
            </a:r>
            <a:r>
              <a:rPr lang="en-US" sz="2800" b="1" dirty="0" err="1">
                <a:ea typeface="Calibri"/>
                <a:cs typeface="Times New Roman"/>
              </a:rPr>
              <a:t>labour</a:t>
            </a:r>
            <a:r>
              <a:rPr lang="en-US" sz="2800" b="1" dirty="0">
                <a:ea typeface="Calibri"/>
                <a:cs typeface="Times New Roman"/>
              </a:rPr>
              <a:t> market by developing their digital skills </a:t>
            </a:r>
            <a:r>
              <a:rPr lang="lt-LT" sz="2800" b="1" dirty="0" err="1">
                <a:ea typeface="Calibri"/>
                <a:cs typeface="Times New Roman"/>
              </a:rPr>
              <a:t>and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attracting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them</a:t>
            </a:r>
            <a:r>
              <a:rPr lang="lt-LT" sz="2800" b="1" dirty="0">
                <a:ea typeface="Calibri"/>
                <a:cs typeface="Times New Roman"/>
              </a:rPr>
              <a:t> to </a:t>
            </a:r>
            <a:r>
              <a:rPr lang="lt-LT" sz="2800" b="1" dirty="0" err="1">
                <a:ea typeface="Calibri"/>
                <a:cs typeface="Times New Roman"/>
              </a:rPr>
              <a:t>choose</a:t>
            </a:r>
            <a:r>
              <a:rPr lang="lt-LT" sz="2800" b="1" dirty="0">
                <a:ea typeface="Calibri"/>
                <a:cs typeface="Times New Roman"/>
              </a:rPr>
              <a:t> IT </a:t>
            </a:r>
            <a:r>
              <a:rPr lang="lt-LT" sz="2800" b="1" dirty="0" err="1">
                <a:ea typeface="Calibri"/>
                <a:cs typeface="Times New Roman"/>
              </a:rPr>
              <a:t>studies</a:t>
            </a:r>
            <a:endParaRPr lang="en-US" sz="2800" b="1" dirty="0"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r>
              <a:rPr lang="lt-LT" sz="2800" b="1" dirty="0" err="1">
                <a:ea typeface="Calibri"/>
                <a:cs typeface="Times New Roman"/>
              </a:rPr>
              <a:t>Regular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en-GB" sz="2800" b="1" dirty="0">
                <a:ea typeface="Calibri"/>
                <a:cs typeface="Times New Roman"/>
              </a:rPr>
              <a:t>awareness raising about </a:t>
            </a:r>
            <a:r>
              <a:rPr lang="lt-LT" sz="2800" b="1" dirty="0" err="1">
                <a:ea typeface="Calibri"/>
                <a:cs typeface="Times New Roman"/>
              </a:rPr>
              <a:t>the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en-GB" sz="2800" b="1" dirty="0">
                <a:ea typeface="Calibri"/>
                <a:cs typeface="Times New Roman"/>
              </a:rPr>
              <a:t>importance of ICT skills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for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job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and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everyday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r>
              <a:rPr lang="lt-LT" sz="2800" b="1" dirty="0" err="1">
                <a:ea typeface="Calibri"/>
                <a:cs typeface="Times New Roman"/>
              </a:rPr>
              <a:t>life</a:t>
            </a:r>
            <a:r>
              <a:rPr lang="lt-LT" sz="2800" b="1" dirty="0">
                <a:ea typeface="Calibri"/>
                <a:cs typeface="Times New Roman"/>
              </a:rPr>
              <a:t> </a:t>
            </a:r>
            <a:endParaRPr lang="en-US" sz="2800" b="1" dirty="0">
              <a:ea typeface="Calibri"/>
              <a:cs typeface="Times New Roman"/>
            </a:endParaRPr>
          </a:p>
          <a:p>
            <a:pPr>
              <a:buFont typeface="Symbol"/>
              <a:buChar char=""/>
            </a:pPr>
            <a:endParaRPr lang="lt-LT" sz="1800" dirty="0"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endParaRPr lang="en-US" sz="1800" b="1" dirty="0">
              <a:ea typeface="Calibri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0364-9B96-487D-A1DD-DAD750861376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817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/>
              <a:t>N</a:t>
            </a:r>
            <a:r>
              <a:rPr lang="en-GB" sz="3600" b="1" dirty="0" smtClean="0"/>
              <a:t>C4DJ</a:t>
            </a:r>
            <a:r>
              <a:rPr lang="lt-LT" sz="3600" b="1" dirty="0" smtClean="0"/>
              <a:t> activity (1)</a:t>
            </a:r>
            <a:r>
              <a:rPr lang="lt-LT" sz="3600" b="1" dirty="0"/>
              <a:t/>
            </a:r>
            <a:br>
              <a:rPr lang="lt-LT" sz="3600" b="1" dirty="0"/>
            </a:br>
            <a:r>
              <a:rPr lang="lt-LT" sz="3200" dirty="0" err="1"/>
              <a:t>Jun</a:t>
            </a:r>
            <a:r>
              <a:rPr lang="en-US" sz="3200" dirty="0"/>
              <a:t>e</a:t>
            </a:r>
            <a:r>
              <a:rPr lang="lt-LT" sz="3200" dirty="0"/>
              <a:t>, 2013 – </a:t>
            </a:r>
            <a:r>
              <a:rPr lang="lt-LT" sz="3200" dirty="0" err="1"/>
              <a:t>September</a:t>
            </a:r>
            <a:r>
              <a:rPr lang="lt-LT" sz="3200" dirty="0"/>
              <a:t>,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686800" cy="4680520"/>
          </a:xfrm>
        </p:spPr>
        <p:txBody>
          <a:bodyPr/>
          <a:lstStyle/>
          <a:p>
            <a:r>
              <a:rPr lang="lt-LT" sz="2800" dirty="0" smtClean="0"/>
              <a:t>12 NC4DJ </a:t>
            </a:r>
            <a:r>
              <a:rPr lang="lt-LT" sz="2800" dirty="0" err="1" smtClean="0"/>
              <a:t>Meetings</a:t>
            </a:r>
            <a:endParaRPr lang="lt-LT" sz="2800" dirty="0" smtClean="0"/>
          </a:p>
          <a:p>
            <a:pPr lvl="1"/>
            <a:r>
              <a:rPr lang="en-US" sz="2400" dirty="0" smtClean="0"/>
              <a:t>Mission</a:t>
            </a:r>
            <a:r>
              <a:rPr lang="lt-LT" sz="2400" dirty="0" smtClean="0"/>
              <a:t> </a:t>
            </a:r>
            <a:r>
              <a:rPr lang="en-US" sz="2400" dirty="0" smtClean="0"/>
              <a:t>and objectives</a:t>
            </a:r>
          </a:p>
          <a:p>
            <a:pPr lvl="1"/>
            <a:r>
              <a:rPr lang="lt-LT" sz="2400" dirty="0" err="1" smtClean="0"/>
              <a:t>Situation</a:t>
            </a:r>
            <a:r>
              <a:rPr lang="lt-LT" sz="2400" dirty="0" smtClean="0"/>
              <a:t> Analysis: I</a:t>
            </a:r>
            <a:r>
              <a:rPr lang="en-US" sz="2400" dirty="0" smtClean="0"/>
              <a:t>C</a:t>
            </a:r>
            <a:r>
              <a:rPr lang="lt-LT" sz="2400" dirty="0" smtClean="0"/>
              <a:t>T problems in LT</a:t>
            </a:r>
          </a:p>
          <a:p>
            <a:pPr lvl="1"/>
            <a:r>
              <a:rPr lang="lt-LT" sz="2400" dirty="0" err="1" smtClean="0"/>
              <a:t>Stakeholders</a:t>
            </a:r>
            <a:endParaRPr lang="lt-LT" sz="2400" dirty="0" smtClean="0"/>
          </a:p>
          <a:p>
            <a:pPr lvl="1"/>
            <a:r>
              <a:rPr lang="lt-LT" sz="2400" dirty="0" smtClean="0"/>
              <a:t>NC4DJ </a:t>
            </a:r>
            <a:r>
              <a:rPr lang="lt-LT" sz="2400" dirty="0" err="1" smtClean="0"/>
              <a:t>establishement</a:t>
            </a:r>
            <a:endParaRPr lang="lt-LT" sz="2400" dirty="0" smtClean="0"/>
          </a:p>
          <a:p>
            <a:pPr lvl="1"/>
            <a:r>
              <a:rPr lang="lt-LT" sz="2400" dirty="0" err="1" smtClean="0"/>
              <a:t>Stakeholders</a:t>
            </a:r>
            <a:r>
              <a:rPr lang="lt-LT" sz="2400" dirty="0" smtClean="0"/>
              <a:t>‘ </a:t>
            </a:r>
            <a:r>
              <a:rPr lang="lt-LT" sz="2400" dirty="0" err="1" smtClean="0"/>
              <a:t>activities</a:t>
            </a:r>
            <a:r>
              <a:rPr lang="lt-LT" sz="2400" dirty="0" smtClean="0"/>
              <a:t> </a:t>
            </a:r>
            <a:r>
              <a:rPr lang="lt-LT" sz="2400" dirty="0" err="1" smtClean="0"/>
              <a:t>corresponding</a:t>
            </a:r>
            <a:r>
              <a:rPr lang="lt-LT" sz="2400" dirty="0" smtClean="0"/>
              <a:t> NC4DJ </a:t>
            </a:r>
            <a:r>
              <a:rPr lang="lt-LT" sz="2400" dirty="0" err="1" smtClean="0"/>
              <a:t>objectives</a:t>
            </a:r>
            <a:endParaRPr lang="lt-LT" sz="2400" dirty="0" smtClean="0"/>
          </a:p>
          <a:p>
            <a:pPr lvl="1"/>
            <a:r>
              <a:rPr lang="lt-LT" sz="2400" dirty="0"/>
              <a:t>Procedures for New Membership </a:t>
            </a:r>
            <a:r>
              <a:rPr lang="lt-LT" sz="2400" dirty="0" smtClean="0"/>
              <a:t>o</a:t>
            </a:r>
            <a:r>
              <a:rPr lang="en-US" sz="2400" dirty="0" smtClean="0"/>
              <a:t>f</a:t>
            </a:r>
            <a:r>
              <a:rPr lang="lt-LT" sz="2400" dirty="0" smtClean="0"/>
              <a:t> </a:t>
            </a:r>
            <a:r>
              <a:rPr lang="lt-LT" sz="2400" dirty="0"/>
              <a:t>NC4DJ</a:t>
            </a:r>
          </a:p>
          <a:p>
            <a:pPr lvl="1"/>
            <a:r>
              <a:rPr lang="en-US" sz="2400" dirty="0" smtClean="0"/>
              <a:t>Formation of  w</a:t>
            </a:r>
            <a:r>
              <a:rPr lang="lt-LT" sz="2400" dirty="0" err="1" smtClean="0"/>
              <a:t>orking</a:t>
            </a:r>
            <a:r>
              <a:rPr lang="lt-LT" sz="2400" dirty="0" smtClean="0"/>
              <a:t> groups</a:t>
            </a:r>
            <a:r>
              <a:rPr lang="en-US" sz="2400" dirty="0" smtClean="0"/>
              <a:t> etc.</a:t>
            </a:r>
            <a:endParaRPr lang="lt-LT" sz="2400" dirty="0"/>
          </a:p>
          <a:p>
            <a:pPr marL="457200" lvl="1" indent="0">
              <a:buNone/>
            </a:pPr>
            <a:endParaRPr lang="lt-LT" sz="2400" dirty="0"/>
          </a:p>
          <a:p>
            <a:pPr lvl="1"/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1B991-58E2-429C-990C-D4DB2B513AF5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218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vadinimas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Antrinis pavadinimas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7</a:t>
            </a:fld>
            <a:endParaRPr lang="es-ES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42918"/>
            <a:ext cx="5384800" cy="2724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45" y="3702723"/>
            <a:ext cx="5459383" cy="2747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96"/>
            <a:ext cx="9144000" cy="161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6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/>
              <a:t>N</a:t>
            </a:r>
            <a:r>
              <a:rPr lang="en-GB" sz="3600" b="1" dirty="0"/>
              <a:t>C4DJ</a:t>
            </a:r>
            <a:r>
              <a:rPr lang="lt-LT" sz="3600" b="1" dirty="0"/>
              <a:t> </a:t>
            </a:r>
            <a:r>
              <a:rPr lang="lt-LT" sz="3600" b="1" dirty="0" err="1"/>
              <a:t>activity</a:t>
            </a:r>
            <a:r>
              <a:rPr lang="lt-LT" sz="3600" b="1" dirty="0"/>
              <a:t> </a:t>
            </a:r>
            <a:r>
              <a:rPr lang="lt-LT" sz="3600" b="1" dirty="0" smtClean="0"/>
              <a:t>(</a:t>
            </a:r>
            <a:r>
              <a:rPr lang="en-US" sz="3600" b="1" dirty="0" smtClean="0"/>
              <a:t>2</a:t>
            </a:r>
            <a:r>
              <a:rPr lang="lt-LT" sz="3600" b="1" dirty="0" smtClean="0"/>
              <a:t>)</a:t>
            </a:r>
            <a:r>
              <a:rPr lang="lt-LT" sz="3600" b="1" dirty="0"/>
              <a:t/>
            </a:r>
            <a:br>
              <a:rPr lang="lt-LT" sz="3600" b="1" dirty="0"/>
            </a:br>
            <a:r>
              <a:rPr lang="lt-LT" sz="3200" dirty="0" err="1"/>
              <a:t>Jun</a:t>
            </a:r>
            <a:r>
              <a:rPr lang="en-US" sz="3200" dirty="0"/>
              <a:t>e</a:t>
            </a:r>
            <a:r>
              <a:rPr lang="lt-LT" sz="3200" dirty="0"/>
              <a:t>, 2013 – </a:t>
            </a:r>
            <a:r>
              <a:rPr lang="lt-LT" sz="3200" dirty="0" err="1"/>
              <a:t>September</a:t>
            </a:r>
            <a:r>
              <a:rPr lang="lt-LT" sz="3200" dirty="0"/>
              <a:t>,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Stakeholders </a:t>
            </a:r>
            <a:r>
              <a:rPr lang="en-US" sz="2800" dirty="0"/>
              <a:t>of the National Digital Coalition divided into four working </a:t>
            </a:r>
            <a:r>
              <a:rPr lang="en-US" sz="2800" dirty="0" smtClean="0"/>
              <a:t>groups</a:t>
            </a:r>
            <a:r>
              <a:rPr lang="lt-LT" sz="2800" dirty="0" smtClean="0"/>
              <a:t>: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IT professionals, </a:t>
            </a:r>
            <a:endParaRPr lang="lt-LT" sz="2400" dirty="0" smtClean="0"/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IT users</a:t>
            </a:r>
            <a:r>
              <a:rPr lang="en-US" sz="2400" dirty="0" smtClean="0"/>
              <a:t>,</a:t>
            </a:r>
            <a:endParaRPr lang="lt-LT" sz="2400" dirty="0" smtClean="0"/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School community</a:t>
            </a:r>
            <a:r>
              <a:rPr lang="en-US" sz="2400" dirty="0" smtClean="0"/>
              <a:t>,</a:t>
            </a:r>
            <a:endParaRPr lang="lt-LT" sz="2400" dirty="0" smtClean="0"/>
          </a:p>
          <a:p>
            <a:pPr lvl="1"/>
            <a:r>
              <a:rPr lang="en-US" sz="2400" dirty="0" smtClean="0"/>
              <a:t> </a:t>
            </a:r>
            <a:r>
              <a:rPr lang="en-US" sz="2400" dirty="0"/>
              <a:t>e-leadership. </a:t>
            </a:r>
          </a:p>
          <a:p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3D2E-11F0-43B8-A40A-6302D52F1736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46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274638"/>
            <a:ext cx="6876256" cy="1143000"/>
          </a:xfrm>
        </p:spPr>
        <p:txBody>
          <a:bodyPr/>
          <a:lstStyle/>
          <a:p>
            <a:r>
              <a:rPr lang="lt-LT" sz="4000" b="1" dirty="0"/>
              <a:t>N</a:t>
            </a:r>
            <a:r>
              <a:rPr lang="en-GB" sz="4000" b="1" dirty="0"/>
              <a:t>C4DJ</a:t>
            </a:r>
            <a:r>
              <a:rPr lang="lt-LT" sz="4000" b="1" dirty="0"/>
              <a:t> </a:t>
            </a:r>
            <a:r>
              <a:rPr lang="lt-LT" sz="4000" b="1" dirty="0" err="1"/>
              <a:t>activity</a:t>
            </a:r>
            <a:r>
              <a:rPr lang="lt-LT" sz="4000" b="1" dirty="0"/>
              <a:t> </a:t>
            </a:r>
            <a:r>
              <a:rPr lang="lt-LT" sz="4000" b="1" dirty="0" smtClean="0"/>
              <a:t>(</a:t>
            </a:r>
            <a:r>
              <a:rPr lang="en-US" sz="4000" b="1" dirty="0" smtClean="0"/>
              <a:t>3</a:t>
            </a:r>
            <a:r>
              <a:rPr lang="lt-LT" sz="4000" b="1" dirty="0" smtClean="0"/>
              <a:t>)</a:t>
            </a:r>
            <a:r>
              <a:rPr lang="lt-LT" sz="4000" b="1" dirty="0"/>
              <a:t/>
            </a:r>
            <a:br>
              <a:rPr lang="lt-LT" sz="4000" b="1" dirty="0"/>
            </a:br>
            <a:r>
              <a:rPr lang="lt-LT" sz="3600" dirty="0" err="1" smtClean="0"/>
              <a:t>Results</a:t>
            </a:r>
            <a:r>
              <a:rPr lang="lt-LT" sz="3600" dirty="0" smtClean="0"/>
              <a:t> </a:t>
            </a:r>
            <a:r>
              <a:rPr lang="lt-LT" sz="3600" dirty="0" err="1" smtClean="0"/>
              <a:t>of</a:t>
            </a:r>
            <a:r>
              <a:rPr lang="lt-LT" sz="3600" dirty="0" smtClean="0"/>
              <a:t> </a:t>
            </a:r>
            <a:r>
              <a:rPr lang="lt-LT" sz="3600" dirty="0" err="1"/>
              <a:t>Working</a:t>
            </a:r>
            <a:r>
              <a:rPr lang="lt-LT" sz="3600" dirty="0"/>
              <a:t> </a:t>
            </a:r>
            <a:r>
              <a:rPr lang="lt-LT" sz="3600" dirty="0" err="1" smtClean="0"/>
              <a:t>Groups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Stakeholders strongly contribute</a:t>
            </a:r>
            <a:r>
              <a:rPr lang="lt-LT" sz="2800" dirty="0" smtClean="0"/>
              <a:t> to NSK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By performing their own activities related with ICT</a:t>
            </a:r>
          </a:p>
          <a:p>
            <a:pPr lvl="1"/>
            <a:r>
              <a:rPr lang="lt-LT" sz="2400" dirty="0" err="1" smtClean="0"/>
              <a:t>By</a:t>
            </a:r>
            <a:r>
              <a:rPr lang="lt-LT" sz="2400" dirty="0" smtClean="0"/>
              <a:t> </a:t>
            </a:r>
            <a:r>
              <a:rPr lang="en-US" sz="2400" dirty="0" smtClean="0"/>
              <a:t>implementing </a:t>
            </a:r>
            <a:r>
              <a:rPr lang="en-US" sz="2400" dirty="0"/>
              <a:t>information society development </a:t>
            </a:r>
            <a:r>
              <a:rPr lang="en-US" sz="2400" dirty="0" err="1"/>
              <a:t>programme</a:t>
            </a:r>
            <a:r>
              <a:rPr lang="en-US" sz="2400" dirty="0"/>
              <a:t> 2014–2020 </a:t>
            </a:r>
            <a:r>
              <a:rPr lang="en-US" sz="2400" i="1" dirty="0"/>
              <a:t>Digital Agenda for </a:t>
            </a:r>
            <a:r>
              <a:rPr lang="en-US" sz="2400" i="1" dirty="0" smtClean="0"/>
              <a:t>Lithuania</a:t>
            </a:r>
            <a:endParaRPr lang="lt-LT" sz="2400" i="1" dirty="0" smtClean="0"/>
          </a:p>
          <a:p>
            <a:pPr lvl="1"/>
            <a:r>
              <a:rPr lang="lt-LT" sz="2400" dirty="0" err="1" smtClean="0"/>
              <a:t>By</a:t>
            </a:r>
            <a:r>
              <a:rPr lang="lt-LT" sz="2400" dirty="0" smtClean="0"/>
              <a:t> </a:t>
            </a:r>
            <a:r>
              <a:rPr lang="lt-LT" sz="2400" dirty="0" err="1" smtClean="0"/>
              <a:t>participating</a:t>
            </a:r>
            <a:r>
              <a:rPr lang="lt-LT" sz="2400" dirty="0" smtClean="0"/>
              <a:t> </a:t>
            </a:r>
            <a:r>
              <a:rPr lang="lt-LT" sz="2400" dirty="0" err="1" smtClean="0"/>
              <a:t>in</a:t>
            </a:r>
            <a:r>
              <a:rPr lang="lt-LT" sz="2400" dirty="0"/>
              <a:t> </a:t>
            </a:r>
            <a:r>
              <a:rPr lang="lt-LT" sz="2400" dirty="0" err="1" smtClean="0"/>
              <a:t>campaigns</a:t>
            </a:r>
            <a:endParaRPr lang="lt-LT" sz="2400" dirty="0" smtClean="0"/>
          </a:p>
          <a:p>
            <a:pPr lvl="2"/>
            <a:r>
              <a:rPr lang="lt-LT" sz="2000" dirty="0" err="1" smtClean="0"/>
              <a:t>Get</a:t>
            </a:r>
            <a:r>
              <a:rPr lang="lt-LT" sz="2000" dirty="0" smtClean="0"/>
              <a:t> Online </a:t>
            </a:r>
            <a:r>
              <a:rPr lang="lt-LT" sz="2000" dirty="0" err="1" smtClean="0"/>
              <a:t>Week</a:t>
            </a:r>
            <a:r>
              <a:rPr lang="lt-LT" sz="2000" dirty="0" smtClean="0"/>
              <a:t> </a:t>
            </a:r>
          </a:p>
          <a:p>
            <a:pPr lvl="2"/>
            <a:r>
              <a:rPr lang="lt-LT" sz="2000" dirty="0" err="1"/>
              <a:t>Safer</a:t>
            </a:r>
            <a:r>
              <a:rPr lang="lt-LT" sz="2000" dirty="0"/>
              <a:t> Internet </a:t>
            </a:r>
            <a:r>
              <a:rPr lang="lt-LT" sz="2000" dirty="0" err="1" smtClean="0"/>
              <a:t>Day</a:t>
            </a:r>
            <a:endParaRPr lang="lt-LT" sz="2000" dirty="0" smtClean="0"/>
          </a:p>
          <a:p>
            <a:pPr lvl="2"/>
            <a:r>
              <a:rPr lang="lt-LT" sz="2000" dirty="0"/>
              <a:t>e-</a:t>
            </a:r>
            <a:r>
              <a:rPr lang="lt-LT" sz="2000" dirty="0" err="1"/>
              <a:t>Skills</a:t>
            </a:r>
            <a:r>
              <a:rPr lang="lt-LT" sz="2000" dirty="0"/>
              <a:t> </a:t>
            </a:r>
            <a:r>
              <a:rPr lang="lt-LT" sz="2000" dirty="0" err="1"/>
              <a:t>for</a:t>
            </a:r>
            <a:r>
              <a:rPr lang="lt-LT" sz="2000" dirty="0"/>
              <a:t> </a:t>
            </a:r>
            <a:r>
              <a:rPr lang="lt-LT" sz="2000" dirty="0" err="1" smtClean="0"/>
              <a:t>Jobs</a:t>
            </a:r>
            <a:endParaRPr lang="lt-LT" sz="2000" dirty="0" smtClean="0"/>
          </a:p>
          <a:p>
            <a:pPr lvl="2"/>
            <a:r>
              <a:rPr lang="lt-LT" sz="2000" dirty="0" err="1"/>
              <a:t>Code</a:t>
            </a:r>
            <a:r>
              <a:rPr lang="lt-LT" sz="2000" dirty="0"/>
              <a:t> </a:t>
            </a:r>
            <a:r>
              <a:rPr lang="lt-LT" sz="2000" dirty="0" err="1"/>
              <a:t>Week</a:t>
            </a:r>
            <a:endParaRPr lang="en-US" sz="20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 smtClean="0"/>
              <a:t>www.skaitmeninekoalicija.lt/en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852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844825"/>
            <a:ext cx="7859216" cy="3744416"/>
          </a:xfrm>
        </p:spPr>
        <p:txBody>
          <a:bodyPr/>
          <a:lstStyle/>
          <a:p>
            <a:r>
              <a:rPr lang="en-US" dirty="0" smtClean="0"/>
              <a:t>Participation in the ICT projects</a:t>
            </a:r>
          </a:p>
          <a:p>
            <a:r>
              <a:rPr lang="en-US" dirty="0" smtClean="0"/>
              <a:t>Digital skills (ECDL) certification</a:t>
            </a:r>
          </a:p>
          <a:p>
            <a:r>
              <a:rPr lang="en-US" dirty="0" smtClean="0"/>
              <a:t>Attracting to ICT studies</a:t>
            </a:r>
          </a:p>
          <a:p>
            <a:endParaRPr lang="en-US" dirty="0" smtClean="0"/>
          </a:p>
          <a:p>
            <a:endParaRPr lang="lt-LT" dirty="0">
              <a:ea typeface="+mn-e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18CAD-C45F-47AB-B14A-C2C4FDBABA9E}" type="datetime1">
              <a:rPr lang="lt-LT" smtClean="0"/>
              <a:t>2014-09-22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43" y="310557"/>
            <a:ext cx="6419056" cy="1143000"/>
          </a:xfrm>
        </p:spPr>
        <p:txBody>
          <a:bodyPr/>
          <a:lstStyle/>
          <a:p>
            <a:r>
              <a:rPr lang="lt-LT" sz="4000" b="1" dirty="0" err="1" smtClean="0"/>
              <a:t>Activities</a:t>
            </a:r>
            <a:r>
              <a:rPr lang="lt-LT" sz="4000" b="1" dirty="0" smtClean="0"/>
              <a:t> </a:t>
            </a:r>
            <a:r>
              <a:rPr lang="lt-LT" sz="4000" b="1" dirty="0" err="1" smtClean="0"/>
              <a:t>of</a:t>
            </a:r>
            <a:r>
              <a:rPr lang="lt-LT" sz="4000" b="1" dirty="0" smtClean="0"/>
              <a:t> </a:t>
            </a:r>
            <a:br>
              <a:rPr lang="lt-LT" sz="4000" b="1" dirty="0" smtClean="0"/>
            </a:br>
            <a:r>
              <a:rPr lang="lt-LT" sz="4000" b="1" dirty="0"/>
              <a:t>N</a:t>
            </a:r>
            <a:r>
              <a:rPr lang="en-GB" sz="4000" b="1" dirty="0"/>
              <a:t>C4DJ</a:t>
            </a:r>
            <a:r>
              <a:rPr lang="lt-LT" sz="4000" b="1" dirty="0"/>
              <a:t> </a:t>
            </a:r>
            <a:r>
              <a:rPr lang="lt-LT" sz="4000" b="1" dirty="0" err="1" smtClean="0"/>
              <a:t>Stakeholders</a:t>
            </a:r>
            <a:r>
              <a:rPr lang="lt-LT" sz="4000" b="1" dirty="0" smtClean="0"/>
              <a:t>‘ </a:t>
            </a:r>
            <a:endParaRPr lang="lt-LT" sz="4000" b="1" dirty="0"/>
          </a:p>
        </p:txBody>
      </p:sp>
    </p:spTree>
    <p:extLst>
      <p:ext uri="{BB962C8B-B14F-4D97-AF65-F5344CB8AC3E}">
        <p14:creationId xmlns:p14="http://schemas.microsoft.com/office/powerpoint/2010/main" val="298375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274638"/>
            <a:ext cx="6876256" cy="1143000"/>
          </a:xfrm>
        </p:spPr>
        <p:txBody>
          <a:bodyPr/>
          <a:lstStyle/>
          <a:p>
            <a:r>
              <a:rPr lang="en-US" sz="3600" dirty="0"/>
              <a:t>Challenges</a:t>
            </a:r>
            <a:r>
              <a:rPr lang="lt-LT" sz="3600" dirty="0"/>
              <a:t> </a:t>
            </a:r>
            <a:r>
              <a:rPr lang="en-US" sz="3600" dirty="0"/>
              <a:t>for the</a:t>
            </a:r>
            <a:r>
              <a:rPr lang="lt-LT" sz="3600" dirty="0"/>
              <a:t> </a:t>
            </a:r>
            <a:r>
              <a:rPr lang="en-US" sz="3600" dirty="0"/>
              <a:t>future</a:t>
            </a:r>
            <a:r>
              <a:rPr lang="lt-LT" sz="3600" dirty="0"/>
              <a:t>:</a:t>
            </a:r>
            <a:br>
              <a:rPr lang="lt-LT" sz="3600" dirty="0"/>
            </a:br>
            <a:r>
              <a:rPr lang="lt-LT" sz="3600" b="1" dirty="0" smtClean="0"/>
              <a:t>To </a:t>
            </a:r>
            <a:r>
              <a:rPr lang="lt-LT" sz="3600" b="1" dirty="0" err="1" smtClean="0"/>
              <a:t>create</a:t>
            </a:r>
            <a:r>
              <a:rPr lang="lt-LT" sz="3600" b="1" dirty="0" smtClean="0"/>
              <a:t> </a:t>
            </a:r>
            <a:r>
              <a:rPr lang="lt-LT" sz="3600" b="1" dirty="0"/>
              <a:t>N</a:t>
            </a:r>
            <a:r>
              <a:rPr lang="en-GB" sz="3600" b="1" dirty="0"/>
              <a:t>C4DJ</a:t>
            </a:r>
            <a:r>
              <a:rPr lang="lt-LT" sz="3600" b="1" dirty="0" smtClean="0"/>
              <a:t> LT </a:t>
            </a:r>
            <a:r>
              <a:rPr lang="lt-LT" sz="3600" b="1" dirty="0" err="1" smtClean="0"/>
              <a:t>network</a:t>
            </a:r>
            <a:endParaRPr lang="lt-LT" sz="3600" b="1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3599"/>
            <a:ext cx="6904908" cy="5251721"/>
          </a:xfrm>
        </p:spPr>
      </p:pic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11" name="Laisva forma 10"/>
          <p:cNvSpPr/>
          <p:nvPr/>
        </p:nvSpPr>
        <p:spPr>
          <a:xfrm>
            <a:off x="6217921" y="3391593"/>
            <a:ext cx="514320" cy="1712422"/>
          </a:xfrm>
          <a:custGeom>
            <a:avLst/>
            <a:gdLst>
              <a:gd name="connsiteX0" fmla="*/ 0 w 656243"/>
              <a:gd name="connsiteY0" fmla="*/ 1712422 h 1712422"/>
              <a:gd name="connsiteX1" fmla="*/ 648393 w 656243"/>
              <a:gd name="connsiteY1" fmla="*/ 665018 h 1712422"/>
              <a:gd name="connsiteX2" fmla="*/ 365760 w 656243"/>
              <a:gd name="connsiteY2" fmla="*/ 0 h 171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6243" h="1712422">
                <a:moveTo>
                  <a:pt x="0" y="1712422"/>
                </a:moveTo>
                <a:cubicBezTo>
                  <a:pt x="293716" y="1331422"/>
                  <a:pt x="587433" y="950422"/>
                  <a:pt x="648393" y="665018"/>
                </a:cubicBezTo>
                <a:cubicBezTo>
                  <a:pt x="709353" y="379614"/>
                  <a:pt x="396240" y="94211"/>
                  <a:pt x="36576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Laisva forma 11"/>
          <p:cNvSpPr/>
          <p:nvPr/>
        </p:nvSpPr>
        <p:spPr>
          <a:xfrm>
            <a:off x="5368898" y="2926080"/>
            <a:ext cx="782519" cy="2310938"/>
          </a:xfrm>
          <a:custGeom>
            <a:avLst/>
            <a:gdLst>
              <a:gd name="connsiteX0" fmla="*/ 980902 w 980902"/>
              <a:gd name="connsiteY0" fmla="*/ 2310938 h 2310938"/>
              <a:gd name="connsiteX1" fmla="*/ 731520 w 980902"/>
              <a:gd name="connsiteY1" fmla="*/ 532015 h 2310938"/>
              <a:gd name="connsiteX2" fmla="*/ 0 w 980902"/>
              <a:gd name="connsiteY2" fmla="*/ 0 h 231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0902" h="2310938">
                <a:moveTo>
                  <a:pt x="980902" y="2310938"/>
                </a:moveTo>
                <a:cubicBezTo>
                  <a:pt x="937953" y="1614054"/>
                  <a:pt x="895004" y="917171"/>
                  <a:pt x="731520" y="532015"/>
                </a:cubicBezTo>
                <a:cubicBezTo>
                  <a:pt x="568036" y="146859"/>
                  <a:pt x="284018" y="73429"/>
                  <a:pt x="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Laisva forma 12"/>
          <p:cNvSpPr/>
          <p:nvPr/>
        </p:nvSpPr>
        <p:spPr>
          <a:xfrm>
            <a:off x="3823855" y="2527069"/>
            <a:ext cx="2360814" cy="2593571"/>
          </a:xfrm>
          <a:custGeom>
            <a:avLst/>
            <a:gdLst>
              <a:gd name="connsiteX0" fmla="*/ 2360814 w 2360814"/>
              <a:gd name="connsiteY0" fmla="*/ 2593571 h 2593571"/>
              <a:gd name="connsiteX1" fmla="*/ 947650 w 2360814"/>
              <a:gd name="connsiteY1" fmla="*/ 515389 h 2593571"/>
              <a:gd name="connsiteX2" fmla="*/ 0 w 2360814"/>
              <a:gd name="connsiteY2" fmla="*/ 0 h 259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0814" h="2593571">
                <a:moveTo>
                  <a:pt x="2360814" y="2593571"/>
                </a:moveTo>
                <a:cubicBezTo>
                  <a:pt x="1850966" y="1770611"/>
                  <a:pt x="1341119" y="947651"/>
                  <a:pt x="947650" y="515389"/>
                </a:cubicBezTo>
                <a:cubicBezTo>
                  <a:pt x="554181" y="83127"/>
                  <a:pt x="277090" y="41563"/>
                  <a:pt x="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Laisva forma 13"/>
          <p:cNvSpPr/>
          <p:nvPr/>
        </p:nvSpPr>
        <p:spPr>
          <a:xfrm>
            <a:off x="4638502" y="5203767"/>
            <a:ext cx="1479665" cy="529489"/>
          </a:xfrm>
          <a:custGeom>
            <a:avLst/>
            <a:gdLst>
              <a:gd name="connsiteX0" fmla="*/ 1479665 w 1479665"/>
              <a:gd name="connsiteY0" fmla="*/ 0 h 698276"/>
              <a:gd name="connsiteX1" fmla="*/ 648393 w 1479665"/>
              <a:gd name="connsiteY1" fmla="*/ 681644 h 698276"/>
              <a:gd name="connsiteX2" fmla="*/ 0 w 1479665"/>
              <a:gd name="connsiteY2" fmla="*/ 498764 h 69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9665" h="698276">
                <a:moveTo>
                  <a:pt x="1479665" y="0"/>
                </a:moveTo>
                <a:cubicBezTo>
                  <a:pt x="1187334" y="299258"/>
                  <a:pt x="895004" y="598517"/>
                  <a:pt x="648393" y="681644"/>
                </a:cubicBezTo>
                <a:cubicBezTo>
                  <a:pt x="401782" y="764771"/>
                  <a:pt x="113607" y="509848"/>
                  <a:pt x="0" y="498764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Laisva forma 14"/>
          <p:cNvSpPr/>
          <p:nvPr/>
        </p:nvSpPr>
        <p:spPr>
          <a:xfrm>
            <a:off x="3790604" y="5137265"/>
            <a:ext cx="2277687" cy="185171"/>
          </a:xfrm>
          <a:custGeom>
            <a:avLst/>
            <a:gdLst>
              <a:gd name="connsiteX0" fmla="*/ 2277687 w 2277687"/>
              <a:gd name="connsiteY0" fmla="*/ 0 h 185171"/>
              <a:gd name="connsiteX1" fmla="*/ 781396 w 2277687"/>
              <a:gd name="connsiteY1" fmla="*/ 182880 h 185171"/>
              <a:gd name="connsiteX2" fmla="*/ 0 w 2277687"/>
              <a:gd name="connsiteY2" fmla="*/ 116379 h 1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7687" h="185171">
                <a:moveTo>
                  <a:pt x="2277687" y="0"/>
                </a:moveTo>
                <a:cubicBezTo>
                  <a:pt x="1719348" y="81742"/>
                  <a:pt x="1161010" y="163484"/>
                  <a:pt x="781396" y="182880"/>
                </a:cubicBezTo>
                <a:cubicBezTo>
                  <a:pt x="401782" y="202276"/>
                  <a:pt x="36022" y="91441"/>
                  <a:pt x="0" y="116379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Laisva forma 15"/>
          <p:cNvSpPr/>
          <p:nvPr/>
        </p:nvSpPr>
        <p:spPr>
          <a:xfrm>
            <a:off x="4588625" y="4655127"/>
            <a:ext cx="1479666" cy="432262"/>
          </a:xfrm>
          <a:custGeom>
            <a:avLst/>
            <a:gdLst>
              <a:gd name="connsiteX0" fmla="*/ 1479666 w 1479666"/>
              <a:gd name="connsiteY0" fmla="*/ 432262 h 432262"/>
              <a:gd name="connsiteX1" fmla="*/ 349135 w 1479666"/>
              <a:gd name="connsiteY1" fmla="*/ 282633 h 432262"/>
              <a:gd name="connsiteX2" fmla="*/ 0 w 1479666"/>
              <a:gd name="connsiteY2" fmla="*/ 0 h 43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9666" h="432262">
                <a:moveTo>
                  <a:pt x="1479666" y="432262"/>
                </a:moveTo>
                <a:cubicBezTo>
                  <a:pt x="1037706" y="393469"/>
                  <a:pt x="595746" y="354677"/>
                  <a:pt x="349135" y="282633"/>
                </a:cubicBezTo>
                <a:cubicBezTo>
                  <a:pt x="102524" y="210589"/>
                  <a:pt x="51262" y="105294"/>
                  <a:pt x="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 16"/>
          <p:cNvSpPr/>
          <p:nvPr/>
        </p:nvSpPr>
        <p:spPr>
          <a:xfrm>
            <a:off x="2593571" y="2310938"/>
            <a:ext cx="3507971" cy="2759826"/>
          </a:xfrm>
          <a:custGeom>
            <a:avLst/>
            <a:gdLst>
              <a:gd name="connsiteX0" fmla="*/ 3507971 w 3507971"/>
              <a:gd name="connsiteY0" fmla="*/ 2759826 h 2759826"/>
              <a:gd name="connsiteX1" fmla="*/ 1463040 w 3507971"/>
              <a:gd name="connsiteY1" fmla="*/ 598517 h 2759826"/>
              <a:gd name="connsiteX2" fmla="*/ 0 w 3507971"/>
              <a:gd name="connsiteY2" fmla="*/ 0 h 27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7971" h="2759826">
                <a:moveTo>
                  <a:pt x="3507971" y="2759826"/>
                </a:moveTo>
                <a:cubicBezTo>
                  <a:pt x="2777836" y="1909157"/>
                  <a:pt x="2047702" y="1058488"/>
                  <a:pt x="1463040" y="598517"/>
                </a:cubicBezTo>
                <a:cubicBezTo>
                  <a:pt x="878378" y="138546"/>
                  <a:pt x="439189" y="69273"/>
                  <a:pt x="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Laisva forma 17"/>
          <p:cNvSpPr/>
          <p:nvPr/>
        </p:nvSpPr>
        <p:spPr>
          <a:xfrm>
            <a:off x="1379913" y="2651675"/>
            <a:ext cx="4838007" cy="2502216"/>
          </a:xfrm>
          <a:custGeom>
            <a:avLst/>
            <a:gdLst>
              <a:gd name="connsiteX0" fmla="*/ 4838007 w 4838007"/>
              <a:gd name="connsiteY0" fmla="*/ 2502216 h 2502216"/>
              <a:gd name="connsiteX1" fmla="*/ 1413163 w 4838007"/>
              <a:gd name="connsiteY1" fmla="*/ 257780 h 2502216"/>
              <a:gd name="connsiteX2" fmla="*/ 0 w 4838007"/>
              <a:gd name="connsiteY2" fmla="*/ 141401 h 250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8007" h="2502216">
                <a:moveTo>
                  <a:pt x="4838007" y="2502216"/>
                </a:moveTo>
                <a:cubicBezTo>
                  <a:pt x="3528752" y="1576732"/>
                  <a:pt x="2219497" y="651249"/>
                  <a:pt x="1413163" y="257780"/>
                </a:cubicBezTo>
                <a:cubicBezTo>
                  <a:pt x="606828" y="-135689"/>
                  <a:pt x="303414" y="2856"/>
                  <a:pt x="0" y="141401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Laisva forma 18"/>
          <p:cNvSpPr/>
          <p:nvPr/>
        </p:nvSpPr>
        <p:spPr>
          <a:xfrm>
            <a:off x="2726575" y="3742555"/>
            <a:ext cx="3175461" cy="1311583"/>
          </a:xfrm>
          <a:custGeom>
            <a:avLst/>
            <a:gdLst>
              <a:gd name="connsiteX0" fmla="*/ 3175461 w 3175461"/>
              <a:gd name="connsiteY0" fmla="*/ 1311583 h 1311583"/>
              <a:gd name="connsiteX1" fmla="*/ 914400 w 3175461"/>
              <a:gd name="connsiteY1" fmla="*/ 131176 h 1311583"/>
              <a:gd name="connsiteX2" fmla="*/ 0 w 3175461"/>
              <a:gd name="connsiteY2" fmla="*/ 81300 h 131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461" h="1311583">
                <a:moveTo>
                  <a:pt x="3175461" y="1311583"/>
                </a:moveTo>
                <a:cubicBezTo>
                  <a:pt x="2309552" y="823903"/>
                  <a:pt x="1443643" y="336223"/>
                  <a:pt x="914400" y="131176"/>
                </a:cubicBezTo>
                <a:cubicBezTo>
                  <a:pt x="385157" y="-73871"/>
                  <a:pt x="192578" y="3714"/>
                  <a:pt x="0" y="8130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Laisva forma 19"/>
          <p:cNvSpPr/>
          <p:nvPr/>
        </p:nvSpPr>
        <p:spPr>
          <a:xfrm>
            <a:off x="6234545" y="2842953"/>
            <a:ext cx="979677" cy="2294312"/>
          </a:xfrm>
          <a:custGeom>
            <a:avLst/>
            <a:gdLst>
              <a:gd name="connsiteX0" fmla="*/ 0 w 979677"/>
              <a:gd name="connsiteY0" fmla="*/ 2294312 h 2294312"/>
              <a:gd name="connsiteX1" fmla="*/ 931026 w 979677"/>
              <a:gd name="connsiteY1" fmla="*/ 997527 h 2294312"/>
              <a:gd name="connsiteX2" fmla="*/ 764771 w 979677"/>
              <a:gd name="connsiteY2" fmla="*/ 0 h 229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9677" h="2294312">
                <a:moveTo>
                  <a:pt x="0" y="2294312"/>
                </a:moveTo>
                <a:cubicBezTo>
                  <a:pt x="401782" y="1837112"/>
                  <a:pt x="803564" y="1379912"/>
                  <a:pt x="931026" y="997527"/>
                </a:cubicBezTo>
                <a:cubicBezTo>
                  <a:pt x="1058488" y="615142"/>
                  <a:pt x="911629" y="307571"/>
                  <a:pt x="764771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Laisva forma 25"/>
          <p:cNvSpPr/>
          <p:nvPr/>
        </p:nvSpPr>
        <p:spPr>
          <a:xfrm>
            <a:off x="3341716" y="1945178"/>
            <a:ext cx="2859579" cy="3042458"/>
          </a:xfrm>
          <a:custGeom>
            <a:avLst/>
            <a:gdLst>
              <a:gd name="connsiteX0" fmla="*/ 2859579 w 2859579"/>
              <a:gd name="connsiteY0" fmla="*/ 3042458 h 3042458"/>
              <a:gd name="connsiteX1" fmla="*/ 1945179 w 2859579"/>
              <a:gd name="connsiteY1" fmla="*/ 1197033 h 3042458"/>
              <a:gd name="connsiteX2" fmla="*/ 1030779 w 2859579"/>
              <a:gd name="connsiteY2" fmla="*/ 199506 h 3042458"/>
              <a:gd name="connsiteX3" fmla="*/ 0 w 2859579"/>
              <a:gd name="connsiteY3" fmla="*/ 0 h 304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579" h="3042458">
                <a:moveTo>
                  <a:pt x="2859579" y="3042458"/>
                </a:moveTo>
                <a:cubicBezTo>
                  <a:pt x="2554779" y="2356658"/>
                  <a:pt x="2249979" y="1670858"/>
                  <a:pt x="1945179" y="1197033"/>
                </a:cubicBezTo>
                <a:cubicBezTo>
                  <a:pt x="1640379" y="723208"/>
                  <a:pt x="1354975" y="399011"/>
                  <a:pt x="1030779" y="199506"/>
                </a:cubicBezTo>
                <a:cubicBezTo>
                  <a:pt x="706583" y="1"/>
                  <a:pt x="353291" y="0"/>
                  <a:pt x="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7" name="Laisva forma 26"/>
          <p:cNvSpPr/>
          <p:nvPr/>
        </p:nvSpPr>
        <p:spPr>
          <a:xfrm>
            <a:off x="4372495" y="5153891"/>
            <a:ext cx="1828800" cy="1113905"/>
          </a:xfrm>
          <a:custGeom>
            <a:avLst/>
            <a:gdLst>
              <a:gd name="connsiteX0" fmla="*/ 1828800 w 1828800"/>
              <a:gd name="connsiteY0" fmla="*/ 0 h 1113905"/>
              <a:gd name="connsiteX1" fmla="*/ 1429789 w 1828800"/>
              <a:gd name="connsiteY1" fmla="*/ 781396 h 1113905"/>
              <a:gd name="connsiteX2" fmla="*/ 0 w 1828800"/>
              <a:gd name="connsiteY2" fmla="*/ 1113905 h 111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113905">
                <a:moveTo>
                  <a:pt x="1828800" y="0"/>
                </a:moveTo>
                <a:cubicBezTo>
                  <a:pt x="1781694" y="297872"/>
                  <a:pt x="1734589" y="595745"/>
                  <a:pt x="1429789" y="781396"/>
                </a:cubicBezTo>
                <a:cubicBezTo>
                  <a:pt x="1124989" y="967047"/>
                  <a:pt x="229985" y="1055716"/>
                  <a:pt x="0" y="1113905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Laisva forma 27"/>
          <p:cNvSpPr/>
          <p:nvPr/>
        </p:nvSpPr>
        <p:spPr>
          <a:xfrm>
            <a:off x="5220393" y="2344189"/>
            <a:ext cx="1198576" cy="2643447"/>
          </a:xfrm>
          <a:custGeom>
            <a:avLst/>
            <a:gdLst>
              <a:gd name="connsiteX0" fmla="*/ 1047403 w 1198576"/>
              <a:gd name="connsiteY0" fmla="*/ 2643447 h 2643447"/>
              <a:gd name="connsiteX1" fmla="*/ 1197032 w 1198576"/>
              <a:gd name="connsiteY1" fmla="*/ 1529542 h 2643447"/>
              <a:gd name="connsiteX2" fmla="*/ 964276 w 1198576"/>
              <a:gd name="connsiteY2" fmla="*/ 764771 h 2643447"/>
              <a:gd name="connsiteX3" fmla="*/ 349134 w 1198576"/>
              <a:gd name="connsiteY3" fmla="*/ 232756 h 2643447"/>
              <a:gd name="connsiteX4" fmla="*/ 0 w 1198576"/>
              <a:gd name="connsiteY4" fmla="*/ 0 h 264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8576" h="2643447">
                <a:moveTo>
                  <a:pt x="1047403" y="2643447"/>
                </a:moveTo>
                <a:cubicBezTo>
                  <a:pt x="1129144" y="2243051"/>
                  <a:pt x="1210886" y="1842655"/>
                  <a:pt x="1197032" y="1529542"/>
                </a:cubicBezTo>
                <a:cubicBezTo>
                  <a:pt x="1183178" y="1216429"/>
                  <a:pt x="1105592" y="980902"/>
                  <a:pt x="964276" y="764771"/>
                </a:cubicBezTo>
                <a:cubicBezTo>
                  <a:pt x="822960" y="548640"/>
                  <a:pt x="509847" y="360218"/>
                  <a:pt x="349134" y="232756"/>
                </a:cubicBezTo>
                <a:cubicBezTo>
                  <a:pt x="188421" y="105294"/>
                  <a:pt x="94210" y="52647"/>
                  <a:pt x="0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17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6624736" cy="1143000"/>
          </a:xfrm>
        </p:spPr>
        <p:txBody>
          <a:bodyPr/>
          <a:lstStyle/>
          <a:p>
            <a:r>
              <a:rPr lang="en-US" sz="3600" dirty="0" smtClean="0"/>
              <a:t>Challenges</a:t>
            </a:r>
            <a:r>
              <a:rPr lang="lt-LT" sz="3600" dirty="0" smtClean="0"/>
              <a:t> </a:t>
            </a:r>
            <a:r>
              <a:rPr lang="en-US" sz="3600" dirty="0" smtClean="0"/>
              <a:t>for </a:t>
            </a:r>
            <a:r>
              <a:rPr lang="en-US" sz="3600" dirty="0"/>
              <a:t>the</a:t>
            </a:r>
            <a:r>
              <a:rPr lang="lt-LT" sz="3600" dirty="0"/>
              <a:t> </a:t>
            </a:r>
            <a:r>
              <a:rPr lang="en-US" sz="3600" dirty="0" smtClean="0"/>
              <a:t>future</a:t>
            </a:r>
            <a:r>
              <a:rPr lang="lt-LT" sz="3600" dirty="0" smtClean="0"/>
              <a:t>:</a:t>
            </a:r>
            <a:r>
              <a:rPr lang="lt-LT" sz="3600" dirty="0"/>
              <a:t/>
            </a:r>
            <a:br>
              <a:rPr lang="lt-LT" sz="3600" dirty="0"/>
            </a:br>
            <a:r>
              <a:rPr lang="lt-LT" sz="3600" b="1" dirty="0"/>
              <a:t>To </a:t>
            </a:r>
            <a:r>
              <a:rPr lang="en-US" sz="3600" b="1" dirty="0" smtClean="0"/>
              <a:t>involve more </a:t>
            </a:r>
            <a:r>
              <a:rPr lang="lt-LT" sz="3600" b="1" dirty="0" smtClean="0"/>
              <a:t>regional </a:t>
            </a:r>
            <a:r>
              <a:rPr lang="en-US" sz="3600" b="1" dirty="0" smtClean="0"/>
              <a:t>organization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r>
              <a:rPr lang="lt-LT" dirty="0" smtClean="0"/>
              <a:t>al</a:t>
            </a:r>
            <a:r>
              <a:rPr lang="en-US" dirty="0" smtClean="0"/>
              <a:t> institutions</a:t>
            </a:r>
          </a:p>
          <a:p>
            <a:r>
              <a:rPr lang="lt-LT" dirty="0" smtClean="0"/>
              <a:t>Small </a:t>
            </a:r>
            <a:r>
              <a:rPr lang="en-US" dirty="0" smtClean="0"/>
              <a:t>Business organizations</a:t>
            </a:r>
          </a:p>
          <a:p>
            <a:r>
              <a:rPr lang="lt-LT" dirty="0" smtClean="0"/>
              <a:t>NGO</a:t>
            </a:r>
            <a:endParaRPr lang="en-US" dirty="0" smtClean="0"/>
          </a:p>
          <a:p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1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Challenges</a:t>
            </a:r>
            <a:r>
              <a:rPr lang="lt-LT" sz="3600" dirty="0"/>
              <a:t> </a:t>
            </a:r>
            <a:r>
              <a:rPr lang="en-US" sz="3600" dirty="0"/>
              <a:t>for the</a:t>
            </a:r>
            <a:r>
              <a:rPr lang="lt-LT" sz="3600" dirty="0"/>
              <a:t> </a:t>
            </a:r>
            <a:r>
              <a:rPr lang="en-US" sz="3600" dirty="0"/>
              <a:t>future</a:t>
            </a:r>
            <a:r>
              <a:rPr lang="lt-LT" sz="3600" dirty="0"/>
              <a:t>:</a:t>
            </a:r>
            <a:br>
              <a:rPr lang="lt-LT" sz="3600" dirty="0"/>
            </a:br>
            <a:r>
              <a:rPr lang="en-US" sz="3600" b="1" dirty="0" smtClean="0"/>
              <a:t>To </a:t>
            </a:r>
            <a:r>
              <a:rPr lang="en-US" sz="3600" b="1" dirty="0"/>
              <a:t>involve the society in the dissemination activities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Involve schools and libraries</a:t>
            </a:r>
          </a:p>
          <a:p>
            <a:r>
              <a:rPr lang="en-US" dirty="0" smtClean="0"/>
              <a:t>Make more presentations about </a:t>
            </a:r>
            <a:r>
              <a:rPr lang="en-US" dirty="0" smtClean="0"/>
              <a:t>NC4DJ </a:t>
            </a:r>
            <a:endParaRPr lang="en-US" dirty="0" smtClean="0"/>
          </a:p>
          <a:p>
            <a:r>
              <a:rPr lang="en-US" dirty="0" smtClean="0"/>
              <a:t>Involve dissemination organizations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723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err="1" smtClean="0"/>
              <a:t>Thank</a:t>
            </a:r>
            <a:r>
              <a:rPr lang="lt-LT" dirty="0" smtClean="0"/>
              <a:t> </a:t>
            </a:r>
            <a:r>
              <a:rPr lang="lt-LT" dirty="0" err="1" smtClean="0"/>
              <a:t>you</a:t>
            </a:r>
            <a:r>
              <a:rPr lang="lt-LT" dirty="0" smtClean="0"/>
              <a:t>!</a:t>
            </a:r>
            <a:endParaRPr lang="en-GB" dirty="0"/>
          </a:p>
        </p:txBody>
      </p:sp>
      <p:sp>
        <p:nvSpPr>
          <p:cNvPr id="8" name="Antrinis pavadinimas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i="1" dirty="0" err="1"/>
              <a:t>More</a:t>
            </a:r>
            <a:r>
              <a:rPr lang="lt-LT" i="1" dirty="0"/>
              <a:t> </a:t>
            </a:r>
            <a:r>
              <a:rPr lang="lt-LT" i="1" dirty="0" err="1"/>
              <a:t>information</a:t>
            </a:r>
            <a:r>
              <a:rPr lang="lt-LT" i="1" dirty="0"/>
              <a:t>: </a:t>
            </a:r>
          </a:p>
          <a:p>
            <a:r>
              <a:rPr lang="lt-LT" dirty="0" err="1"/>
              <a:t>info@skaitmeninekoalicija.lt</a:t>
            </a:r>
            <a:endParaRPr lang="lt-LT" dirty="0"/>
          </a:p>
          <a:p>
            <a:r>
              <a:rPr lang="lt-LT" b="1" dirty="0"/>
              <a:t>www.skaitmeninekoalicija.lt/en</a:t>
            </a:r>
            <a:endParaRPr lang="lt-LT" sz="2400" b="1" i="1" dirty="0"/>
          </a:p>
          <a:p>
            <a:endParaRPr lang="en-GB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86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6" descr="Grand Coalition for Digital Jobs Blue Bckgr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774754"/>
            <a:ext cx="1800200" cy="8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telecentre-europe.org/wp-content/themes/atahualpa/images/logo_tceurop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1800200" cy="92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ecdl.lt/sites/default/files/nsk-iniciaty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813"/>
            <a:ext cx="2520280" cy="164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err="1"/>
              <a:t>National</a:t>
            </a:r>
            <a:r>
              <a:rPr lang="lt-LT" b="1" dirty="0"/>
              <a:t> </a:t>
            </a:r>
            <a:r>
              <a:rPr lang="lt-LT" b="1" dirty="0" err="1"/>
              <a:t>Coalition</a:t>
            </a:r>
            <a:r>
              <a:rPr lang="lt-LT" b="1" dirty="0"/>
              <a:t> </a:t>
            </a:r>
            <a:r>
              <a:rPr lang="lt-LT" b="1" dirty="0" err="1"/>
              <a:t>for</a:t>
            </a:r>
            <a:r>
              <a:rPr lang="lt-LT" b="1" dirty="0"/>
              <a:t> 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Digital </a:t>
            </a:r>
            <a:r>
              <a:rPr lang="lt-LT" b="1" dirty="0" err="1" smtClean="0"/>
              <a:t>Jobs</a:t>
            </a:r>
            <a:r>
              <a:rPr lang="lt-LT" b="1" dirty="0" smtClean="0"/>
              <a:t> (</a:t>
            </a:r>
            <a:r>
              <a:rPr lang="lt-LT" b="1" dirty="0"/>
              <a:t>N</a:t>
            </a:r>
            <a:r>
              <a:rPr lang="en-GB" b="1" dirty="0" smtClean="0"/>
              <a:t>C4DJ</a:t>
            </a:r>
            <a:r>
              <a:rPr lang="lt-LT" b="1" dirty="0" smtClean="0"/>
              <a:t>)</a:t>
            </a:r>
            <a:endParaRPr lang="lt-LT" b="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187624" y="3697164"/>
            <a:ext cx="7632848" cy="1752600"/>
          </a:xfrm>
        </p:spPr>
        <p:txBody>
          <a:bodyPr/>
          <a:lstStyle/>
          <a:p>
            <a:r>
              <a:rPr lang="lt-LT" dirty="0" smtClean="0"/>
              <a:t>Renata </a:t>
            </a:r>
            <a:r>
              <a:rPr lang="lt-LT" dirty="0" err="1" smtClean="0"/>
              <a:t>Danielienė</a:t>
            </a:r>
            <a:endParaRPr lang="lt-LT" dirty="0" smtClean="0"/>
          </a:p>
          <a:p>
            <a:r>
              <a:rPr lang="lt-LT" sz="2400" i="1" dirty="0" smtClean="0"/>
              <a:t>ECDL Lithuania,</a:t>
            </a:r>
          </a:p>
          <a:p>
            <a:r>
              <a:rPr lang="lv-LV" sz="2400" i="1" dirty="0" smtClean="0"/>
              <a:t>Young Advisor </a:t>
            </a:r>
            <a:r>
              <a:rPr lang="lv-LV" sz="2400" i="1" dirty="0"/>
              <a:t>of EC Vice-President Neelie </a:t>
            </a:r>
            <a:r>
              <a:rPr lang="lv-LV" sz="2400" i="1" dirty="0" smtClean="0"/>
              <a:t>Kroes</a:t>
            </a:r>
            <a:endParaRPr lang="en-US" sz="2400" i="1" dirty="0" smtClean="0"/>
          </a:p>
          <a:p>
            <a:endParaRPr lang="en-US" sz="2400" i="1" dirty="0" smtClean="0"/>
          </a:p>
          <a:p>
            <a:r>
              <a:rPr lang="en-US" sz="2400" dirty="0" err="1"/>
              <a:t>Telecentre</a:t>
            </a:r>
            <a:r>
              <a:rPr lang="en-US" sz="2400" dirty="0"/>
              <a:t> Europe 2014</a:t>
            </a:r>
            <a:r>
              <a:rPr lang="lt-LT" sz="2400" dirty="0"/>
              <a:t> </a:t>
            </a:r>
            <a:r>
              <a:rPr lang="en-US" sz="2400" dirty="0"/>
              <a:t>“</a:t>
            </a:r>
            <a:r>
              <a:rPr lang="en-US" sz="2400" dirty="0" err="1"/>
              <a:t>eSkills</a:t>
            </a:r>
            <a:r>
              <a:rPr lang="en-US" sz="2400" dirty="0"/>
              <a:t> for the 21</a:t>
            </a:r>
            <a:r>
              <a:rPr lang="en-US" sz="2400" baseline="30000" dirty="0"/>
              <a:t>st</a:t>
            </a:r>
            <a:r>
              <a:rPr lang="lt-LT" sz="2400" dirty="0"/>
              <a:t> </a:t>
            </a:r>
            <a:r>
              <a:rPr lang="en-US" sz="2400" dirty="0"/>
              <a:t>century”</a:t>
            </a:r>
            <a:endParaRPr lang="lt-LT" sz="2400" dirty="0"/>
          </a:p>
          <a:p>
            <a:r>
              <a:rPr lang="lt-LT" sz="2000" dirty="0" err="1"/>
              <a:t>Zagreb</a:t>
            </a:r>
            <a:r>
              <a:rPr lang="lt-LT" sz="2000" dirty="0"/>
              <a:t>, </a:t>
            </a:r>
            <a:r>
              <a:rPr lang="lt-LT" sz="2000" dirty="0" smtClean="0"/>
              <a:t>2</a:t>
            </a:r>
            <a:r>
              <a:rPr lang="en-US" sz="2000" dirty="0" smtClean="0"/>
              <a:t>5</a:t>
            </a:r>
            <a:r>
              <a:rPr lang="lt-LT" sz="2000" baseline="30000" dirty="0" err="1" smtClean="0"/>
              <a:t>th</a:t>
            </a:r>
            <a:r>
              <a:rPr lang="lt-LT" sz="2000" dirty="0" smtClean="0"/>
              <a:t> </a:t>
            </a:r>
            <a:r>
              <a:rPr lang="lt-LT" sz="2000" dirty="0" err="1"/>
              <a:t>of</a:t>
            </a:r>
            <a:r>
              <a:rPr lang="lt-LT" sz="2000" dirty="0"/>
              <a:t> </a:t>
            </a:r>
            <a:r>
              <a:rPr lang="lt-LT" sz="2000" dirty="0" err="1"/>
              <a:t>September</a:t>
            </a:r>
            <a:endParaRPr lang="en-US" sz="2000" dirty="0"/>
          </a:p>
          <a:p>
            <a:endParaRPr lang="lt-LT" sz="2400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www.skaitmeninekoalicija.lt/en</a:t>
            </a:r>
            <a:endParaRPr lang="es-ES" smtClean="0"/>
          </a:p>
          <a:p>
            <a:endParaRPr lang="es-E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7C20-012D-4900-BDCD-213570688E81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396C-FEF9-408F-85AE-1A443E28BE3B}" type="datetime1">
              <a:rPr lang="lt-LT" smtClean="0"/>
              <a:t>2014-09-22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34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4388</TotalTime>
  <Words>413</Words>
  <Application>Microsoft Office PowerPoint</Application>
  <PresentationFormat>On-screen Show (4:3)</PresentationFormat>
  <Paragraphs>139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 Unicode MS</vt:lpstr>
      <vt:lpstr>Arial</vt:lpstr>
      <vt:lpstr>Calibri</vt:lpstr>
      <vt:lpstr>Symbol</vt:lpstr>
      <vt:lpstr>Times New Roman</vt:lpstr>
      <vt:lpstr>3_Diseño predeterminado</vt:lpstr>
      <vt:lpstr>National Coalition for  Digital Jobs (NC4DJ)</vt:lpstr>
      <vt:lpstr>Reasons for NC4DJ</vt:lpstr>
      <vt:lpstr>PowerPoint Presentation</vt:lpstr>
      <vt:lpstr>NC4DJ founders</vt:lpstr>
      <vt:lpstr>NC4DJ goals</vt:lpstr>
      <vt:lpstr>NC4DJ activity (1) June, 2013 – September, 2014</vt:lpstr>
      <vt:lpstr>PowerPoint Presentation</vt:lpstr>
      <vt:lpstr>NC4DJ activity (2) June, 2013 – September, 2014</vt:lpstr>
      <vt:lpstr>NC4DJ activity (3) Results of Working Groups</vt:lpstr>
      <vt:lpstr>Activities of  NC4DJ Stakeholders‘ </vt:lpstr>
      <vt:lpstr>Challenges for the future: To create NC4DJ LT network</vt:lpstr>
      <vt:lpstr>Challenges for the future: To involve more regional organization</vt:lpstr>
      <vt:lpstr>Challenges for the future: To involve the society in the dissemination activities</vt:lpstr>
      <vt:lpstr>Thank you!</vt:lpstr>
      <vt:lpstr>National Coalition for  Digital Jobs (NC4DJ)</vt:lpstr>
    </vt:vector>
  </TitlesOfParts>
  <Company>FCO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20101126 Template for Policy Presentations</dc:title>
  <dc:creator>Renata</dc:creator>
  <cp:lastModifiedBy>renata daniele</cp:lastModifiedBy>
  <cp:revision>338</cp:revision>
  <dcterms:created xsi:type="dcterms:W3CDTF">2010-11-26T08:32:31Z</dcterms:created>
  <dcterms:modified xsi:type="dcterms:W3CDTF">2014-09-22T11:50:47Z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ographicalCoverage">
    <vt:lpwstr> </vt:lpwstr>
  </property>
  <property fmtid="{D5CDD505-2E9C-101B-9397-08002B2CF9AE}" pid="3" name="Privacy">
    <vt:lpwstr/>
  </property>
  <property fmtid="{D5CDD505-2E9C-101B-9397-08002B2CF9AE}" pid="4" name="Classification">
    <vt:lpwstr>UNCLASSIFIED</vt:lpwstr>
  </property>
  <property fmtid="{D5CDD505-2E9C-101B-9397-08002B2CF9AE}" pid="5" name="AlternativeTitle">
    <vt:lpwstr/>
  </property>
  <property fmtid="{D5CDD505-2E9C-101B-9397-08002B2CF9AE}" pid="6" name="BusinessUnit">
    <vt:lpwstr> </vt:lpwstr>
  </property>
  <property fmtid="{D5CDD505-2E9C-101B-9397-08002B2CF9AE}" pid="7" name="SubjectCode">
    <vt:lpwstr> </vt:lpwstr>
  </property>
  <property fmtid="{D5CDD505-2E9C-101B-9397-08002B2CF9AE}" pid="8" name="DocType">
    <vt:lpwstr>PowerPoint</vt:lpwstr>
  </property>
  <property fmtid="{D5CDD505-2E9C-101B-9397-08002B2CF9AE}" pid="9" name="SourceSystem">
    <vt:lpwstr>IREC</vt:lpwstr>
  </property>
  <property fmtid="{D5CDD505-2E9C-101B-9397-08002B2CF9AE}" pid="10" name="Originator">
    <vt:lpwstr> </vt:lpwstr>
  </property>
  <property fmtid="{D5CDD505-2E9C-101B-9397-08002B2CF9AE}" pid="11" name="Created">
    <vt:filetime>2010-11-26T00:00:00Z</vt:filetime>
  </property>
</Properties>
</file>