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67" r:id="rId2"/>
    <p:sldId id="281" r:id="rId3"/>
    <p:sldId id="294" r:id="rId4"/>
    <p:sldId id="283" r:id="rId5"/>
    <p:sldId id="285" r:id="rId6"/>
    <p:sldId id="288" r:id="rId7"/>
    <p:sldId id="287" r:id="rId8"/>
    <p:sldId id="289" r:id="rId9"/>
    <p:sldId id="286" r:id="rId10"/>
    <p:sldId id="290" r:id="rId11"/>
    <p:sldId id="291" r:id="rId12"/>
    <p:sldId id="292" r:id="rId13"/>
    <p:sldId id="293" r:id="rId14"/>
  </p:sldIdLst>
  <p:sldSz cx="9144000" cy="6858000" type="screen4x3"/>
  <p:notesSz cx="6794500" cy="99822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7DE8"/>
    <a:srgbClr val="EC7404"/>
    <a:srgbClr val="005E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4" autoAdjust="0"/>
    <p:restoredTop sz="94690" autoAdjust="0"/>
  </p:normalViewPr>
  <p:slideViewPr>
    <p:cSldViewPr>
      <p:cViewPr>
        <p:scale>
          <a:sx n="83" d="100"/>
          <a:sy n="83" d="100"/>
        </p:scale>
        <p:origin x="-96" y="7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6"/>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8100" y="0"/>
            <a:ext cx="2944813" cy="498475"/>
          </a:xfrm>
          <a:prstGeom prst="rect">
            <a:avLst/>
          </a:prstGeom>
        </p:spPr>
        <p:txBody>
          <a:bodyPr vert="horz" lIns="91440" tIns="45720" rIns="91440" bIns="45720" rtlCol="0"/>
          <a:lstStyle>
            <a:lvl1pPr algn="r">
              <a:defRPr sz="1200"/>
            </a:lvl1pPr>
          </a:lstStyle>
          <a:p>
            <a:fld id="{DD32C792-93DF-461B-9D51-12D0A19BD15E}" type="datetimeFigureOut">
              <a:rPr lang="de-DE" smtClean="0"/>
              <a:pPr/>
              <a:t>24.09.2014</a:t>
            </a:fld>
            <a:endParaRPr lang="de-DE"/>
          </a:p>
        </p:txBody>
      </p:sp>
      <p:sp>
        <p:nvSpPr>
          <p:cNvPr id="4" name="Fußzeilenplatzhalter 3"/>
          <p:cNvSpPr>
            <a:spLocks noGrp="1"/>
          </p:cNvSpPr>
          <p:nvPr>
            <p:ph type="ftr" sz="quarter" idx="2"/>
          </p:nvPr>
        </p:nvSpPr>
        <p:spPr>
          <a:xfrm>
            <a:off x="0" y="9482138"/>
            <a:ext cx="2944813" cy="49847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8100" y="9482138"/>
            <a:ext cx="2944813" cy="498475"/>
          </a:xfrm>
          <a:prstGeom prst="rect">
            <a:avLst/>
          </a:prstGeom>
        </p:spPr>
        <p:txBody>
          <a:bodyPr vert="horz" lIns="91440" tIns="45720" rIns="91440" bIns="45720" rtlCol="0" anchor="b"/>
          <a:lstStyle>
            <a:lvl1pPr algn="r">
              <a:defRPr sz="1200"/>
            </a:lvl1pPr>
          </a:lstStyle>
          <a:p>
            <a:fld id="{A4527738-E2EF-4314-ACEC-077F799D316B}" type="slidenum">
              <a:rPr lang="de-DE" smtClean="0"/>
              <a:pPr/>
              <a:t>‹#›</a:t>
            </a:fld>
            <a:endParaRPr lang="de-DE"/>
          </a:p>
        </p:txBody>
      </p:sp>
    </p:spTree>
    <p:extLst>
      <p:ext uri="{BB962C8B-B14F-4D97-AF65-F5344CB8AC3E}">
        <p14:creationId xmlns:p14="http://schemas.microsoft.com/office/powerpoint/2010/main" val="13219239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8100" y="0"/>
            <a:ext cx="2944813" cy="498475"/>
          </a:xfrm>
          <a:prstGeom prst="rect">
            <a:avLst/>
          </a:prstGeom>
        </p:spPr>
        <p:txBody>
          <a:bodyPr vert="horz" lIns="91440" tIns="45720" rIns="91440" bIns="45720" rtlCol="0"/>
          <a:lstStyle>
            <a:lvl1pPr algn="r">
              <a:defRPr sz="1200"/>
            </a:lvl1pPr>
          </a:lstStyle>
          <a:p>
            <a:fld id="{EEADA700-0155-4EA6-BD26-A10B57109C4A}" type="datetimeFigureOut">
              <a:rPr lang="de-DE" smtClean="0"/>
              <a:pPr/>
              <a:t>24.09.2014</a:t>
            </a:fld>
            <a:endParaRPr lang="de-DE"/>
          </a:p>
        </p:txBody>
      </p:sp>
      <p:sp>
        <p:nvSpPr>
          <p:cNvPr id="4" name="Folienbildplatzhalter 3"/>
          <p:cNvSpPr>
            <a:spLocks noGrp="1" noRot="1" noChangeAspect="1"/>
          </p:cNvSpPr>
          <p:nvPr>
            <p:ph type="sldImg" idx="2"/>
          </p:nvPr>
        </p:nvSpPr>
        <p:spPr>
          <a:xfrm>
            <a:off x="901700" y="749300"/>
            <a:ext cx="4991100" cy="37433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41863"/>
            <a:ext cx="5435600" cy="4491037"/>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82138"/>
            <a:ext cx="2944813" cy="49847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8100" y="9482138"/>
            <a:ext cx="2944813" cy="498475"/>
          </a:xfrm>
          <a:prstGeom prst="rect">
            <a:avLst/>
          </a:prstGeom>
        </p:spPr>
        <p:txBody>
          <a:bodyPr vert="horz" lIns="91440" tIns="45720" rIns="91440" bIns="45720" rtlCol="0" anchor="b"/>
          <a:lstStyle>
            <a:lvl1pPr algn="r">
              <a:defRPr sz="1200"/>
            </a:lvl1pPr>
          </a:lstStyle>
          <a:p>
            <a:fld id="{D861A208-7021-4A3A-A636-310BAFA9300B}" type="slidenum">
              <a:rPr lang="de-DE" smtClean="0"/>
              <a:pPr/>
              <a:t>‹#›</a:t>
            </a:fld>
            <a:endParaRPr lang="de-DE"/>
          </a:p>
        </p:txBody>
      </p:sp>
    </p:spTree>
    <p:extLst>
      <p:ext uri="{BB962C8B-B14F-4D97-AF65-F5344CB8AC3E}">
        <p14:creationId xmlns:p14="http://schemas.microsoft.com/office/powerpoint/2010/main" val="17882026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Programm</a:t>
            </a:r>
            <a:r>
              <a:rPr lang="en-US" dirty="0" smtClean="0"/>
              <a:t> will </a:t>
            </a:r>
            <a:r>
              <a:rPr lang="en-US" baseline="0" dirty="0" smtClean="0"/>
              <a:t> be submitted to official </a:t>
            </a:r>
            <a:r>
              <a:rPr lang="en-US" baseline="0" dirty="0" err="1" smtClean="0"/>
              <a:t>acreditation</a:t>
            </a:r>
            <a:r>
              <a:rPr lang="en-US" baseline="0" smtClean="0"/>
              <a:t> </a:t>
            </a:r>
            <a:endParaRPr lang="lv-LV"/>
          </a:p>
        </p:txBody>
      </p:sp>
      <p:sp>
        <p:nvSpPr>
          <p:cNvPr id="4" name="Slide Number Placeholder 3"/>
          <p:cNvSpPr>
            <a:spLocks noGrp="1"/>
          </p:cNvSpPr>
          <p:nvPr>
            <p:ph type="sldNum" sz="quarter" idx="10"/>
          </p:nvPr>
        </p:nvSpPr>
        <p:spPr/>
        <p:txBody>
          <a:bodyPr/>
          <a:lstStyle/>
          <a:p>
            <a:fld id="{D861A208-7021-4A3A-A636-310BAFA9300B}" type="slidenum">
              <a:rPr lang="de-DE" smtClean="0"/>
              <a:pPr/>
              <a:t>13</a:t>
            </a:fld>
            <a:endParaRPr lang="de-DE"/>
          </a:p>
        </p:txBody>
      </p:sp>
    </p:spTree>
    <p:extLst>
      <p:ext uri="{BB962C8B-B14F-4D97-AF65-F5344CB8AC3E}">
        <p14:creationId xmlns:p14="http://schemas.microsoft.com/office/powerpoint/2010/main" val="3336508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7F15DB1-2E2B-5E4E-B9D5-8646F58CC9C3}" type="datetime1">
              <a:rPr lang="de-DE" smtClean="0"/>
              <a:pPr/>
              <a:t>24.09.2014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3EFA43B9-4B9C-5143-9DA6-EA9D0CF431F3}" type="datetime1">
              <a:rPr lang="de-DE" smtClean="0"/>
              <a:pPr/>
              <a:t>24.09.2014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B4B2CA88-B324-934E-A5D7-EE35B6E043DF}" type="datetime1">
              <a:rPr lang="de-DE" smtClean="0"/>
              <a:pPr/>
              <a:t>24.09.2014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BC3A7CF-210D-6D4E-A038-13D16463B1D5}" type="datetime1">
              <a:rPr lang="de-DE" smtClean="0"/>
              <a:pPr/>
              <a:t>24.09.2014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2B5CE480-4BD4-BF49-95D6-3768BA0DD82D}" type="datetime1">
              <a:rPr lang="de-DE" smtClean="0"/>
              <a:pPr/>
              <a:t>24.09.2014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E32ADD9C-EFF8-F348-94A6-230782AF1C77}" type="datetime1">
              <a:rPr lang="de-DE" smtClean="0"/>
              <a:pPr/>
              <a:t>24.09.2014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861FFF1-6A46-2B4C-9998-27A56E4FC15A}" type="datetime1">
              <a:rPr lang="de-DE" smtClean="0"/>
              <a:pPr/>
              <a:t>24.09.2014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BF78F128-E716-4542-A6FF-CA51AB328432}" type="datetime1">
              <a:rPr lang="de-DE" smtClean="0"/>
              <a:pPr/>
              <a:t>24.09.2014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28D3C5B7-6D7F-6E4C-A78E-EACF3968ADB6}" type="datetime1">
              <a:rPr lang="de-DE" smtClean="0"/>
              <a:pPr/>
              <a:t>24.09.2014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F91FCBC6-CF30-4645-9303-70FE905DAE09}" type="datetime1">
              <a:rPr lang="de-DE" smtClean="0"/>
              <a:pPr/>
              <a:t>24.09.2014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C7A23257-6BA0-6149-BF16-0207628040B9}" type="datetime1">
              <a:rPr lang="de-DE" smtClean="0"/>
              <a:pPr/>
              <a:t>24.09.2014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B6D0010-B251-492D-A1D4-CB912A260543}"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E7B58-802B-C44F-B845-66D5A3FB63EA}" type="datetime1">
              <a:rPr lang="de-DE" smtClean="0"/>
              <a:pPr/>
              <a:t>24.09.2014</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6D0010-B251-492D-A1D4-CB912A260543}"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4788024" y="4149080"/>
            <a:ext cx="3771419" cy="1774785"/>
          </a:xfrm>
          <a:prstGeom prst="rect">
            <a:avLst/>
          </a:prstGeom>
          <a:noFill/>
        </p:spPr>
      </p:pic>
      <p:sp>
        <p:nvSpPr>
          <p:cNvPr id="7" name="Abgerundetes Rechteck 6"/>
          <p:cNvSpPr/>
          <p:nvPr/>
        </p:nvSpPr>
        <p:spPr>
          <a:xfrm>
            <a:off x="755576" y="980728"/>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400" b="1" dirty="0" smtClean="0"/>
              <a:t>Trans </a:t>
            </a:r>
            <a:r>
              <a:rPr lang="en-US" sz="4400" b="1" dirty="0" smtClean="0"/>
              <a:t>e-facilitator</a:t>
            </a:r>
            <a:endParaRPr lang="en-US" sz="4400" b="1" dirty="0"/>
          </a:p>
        </p:txBody>
      </p:sp>
      <p:sp>
        <p:nvSpPr>
          <p:cNvPr id="8" name="Abgerundetes Rechteck 7"/>
          <p:cNvSpPr/>
          <p:nvPr/>
        </p:nvSpPr>
        <p:spPr>
          <a:xfrm>
            <a:off x="899592" y="548680"/>
            <a:ext cx="1643074" cy="500066"/>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Project</a:t>
            </a:r>
            <a:endParaRPr lang="de-DE" sz="2400" b="1" dirty="0"/>
          </a:p>
        </p:txBody>
      </p:sp>
      <p:sp>
        <p:nvSpPr>
          <p:cNvPr id="14" name="Textfeld 13"/>
          <p:cNvSpPr txBox="1"/>
          <p:nvPr/>
        </p:nvSpPr>
        <p:spPr>
          <a:xfrm>
            <a:off x="395536" y="2484346"/>
            <a:ext cx="7768665" cy="954107"/>
          </a:xfrm>
          <a:prstGeom prst="rect">
            <a:avLst/>
          </a:prstGeom>
          <a:noFill/>
        </p:spPr>
        <p:txBody>
          <a:bodyPr wrap="none" rtlCol="0">
            <a:spAutoFit/>
          </a:bodyPr>
          <a:lstStyle/>
          <a:p>
            <a:pPr algn="ctr"/>
            <a:r>
              <a:rPr lang="en-US" sz="2800" b="1" dirty="0">
                <a:solidFill>
                  <a:srgbClr val="005EA8"/>
                </a:solidFill>
              </a:rPr>
              <a:t> Pilot </a:t>
            </a:r>
            <a:r>
              <a:rPr lang="en-US" sz="2800" b="1" dirty="0" smtClean="0">
                <a:solidFill>
                  <a:srgbClr val="005EA8"/>
                </a:solidFill>
              </a:rPr>
              <a:t>experience </a:t>
            </a:r>
            <a:r>
              <a:rPr lang="en-US" sz="2800" b="1" dirty="0">
                <a:solidFill>
                  <a:srgbClr val="005EA8"/>
                </a:solidFill>
              </a:rPr>
              <a:t>and further exploitation: </a:t>
            </a:r>
            <a:endParaRPr lang="lv-LV" sz="2800" b="1" dirty="0" smtClean="0">
              <a:solidFill>
                <a:srgbClr val="005EA8"/>
              </a:solidFill>
            </a:endParaRPr>
          </a:p>
          <a:p>
            <a:pPr algn="ctr"/>
            <a:r>
              <a:rPr lang="en-US" sz="2800" b="1" dirty="0" smtClean="0">
                <a:solidFill>
                  <a:srgbClr val="005EA8"/>
                </a:solidFill>
              </a:rPr>
              <a:t>evaluation </a:t>
            </a:r>
            <a:r>
              <a:rPr lang="en-US" sz="2800" b="1" dirty="0">
                <a:solidFill>
                  <a:srgbClr val="005EA8"/>
                </a:solidFill>
              </a:rPr>
              <a:t>by different countries and target groups</a:t>
            </a:r>
            <a:endParaRPr lang="en-US" sz="1200" b="1" dirty="0">
              <a:solidFill>
                <a:srgbClr val="005EA8"/>
              </a:solidFill>
            </a:endParaRPr>
          </a:p>
        </p:txBody>
      </p:sp>
      <p:sp>
        <p:nvSpPr>
          <p:cNvPr id="17" name="Textfeld 16"/>
          <p:cNvSpPr txBox="1"/>
          <p:nvPr/>
        </p:nvSpPr>
        <p:spPr>
          <a:xfrm>
            <a:off x="722436" y="4437112"/>
            <a:ext cx="4248471" cy="1938992"/>
          </a:xfrm>
          <a:prstGeom prst="rect">
            <a:avLst/>
          </a:prstGeom>
          <a:noFill/>
        </p:spPr>
        <p:txBody>
          <a:bodyPr wrap="square" rtlCol="0">
            <a:spAutoFit/>
          </a:bodyPr>
          <a:lstStyle/>
          <a:p>
            <a:r>
              <a:rPr lang="lv-LV" sz="2400" dirty="0" smtClean="0"/>
              <a:t>Reinis Rukmanis</a:t>
            </a:r>
          </a:p>
          <a:p>
            <a:r>
              <a:rPr lang="lv-LV" sz="2400" dirty="0" smtClean="0"/>
              <a:t>LIKTA</a:t>
            </a:r>
          </a:p>
          <a:p>
            <a:r>
              <a:rPr lang="en-US" sz="2400" dirty="0" err="1" smtClean="0"/>
              <a:t>Telecentre</a:t>
            </a:r>
            <a:r>
              <a:rPr lang="en-US" sz="2400" dirty="0" smtClean="0"/>
              <a:t>-Europe Conference</a:t>
            </a:r>
          </a:p>
          <a:p>
            <a:r>
              <a:rPr lang="en-US" sz="2400" dirty="0" smtClean="0"/>
              <a:t>25</a:t>
            </a:r>
            <a:r>
              <a:rPr lang="en-US" sz="2400" baseline="30000" dirty="0" smtClean="0"/>
              <a:t>th</a:t>
            </a:r>
            <a:r>
              <a:rPr lang="en-US" sz="2400" dirty="0" smtClean="0"/>
              <a:t> of September 2014</a:t>
            </a:r>
          </a:p>
          <a:p>
            <a:r>
              <a:rPr lang="en-US" sz="2400" dirty="0" smtClean="0"/>
              <a:t>Zagreb, Croatia</a:t>
            </a:r>
            <a:endParaRPr lang="en-US" sz="2400" dirty="0"/>
          </a:p>
        </p:txBody>
      </p:sp>
    </p:spTree>
  </p:cSld>
  <p:clrMapOvr>
    <a:masterClrMapping/>
  </p:clrMapOvr>
  <p:transition advTm="20249"/>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428596" y="285728"/>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4400" b="1" dirty="0" smtClean="0"/>
              <a:t>Pilot  goals</a:t>
            </a:r>
            <a:endParaRPr lang="en-US" sz="4400" b="1" dirty="0"/>
          </a:p>
        </p:txBody>
      </p:sp>
      <p:sp>
        <p:nvSpPr>
          <p:cNvPr id="15" name="Textfeld 14"/>
          <p:cNvSpPr txBox="1"/>
          <p:nvPr/>
        </p:nvSpPr>
        <p:spPr>
          <a:xfrm>
            <a:off x="6286512" y="4572008"/>
            <a:ext cx="1428760" cy="307777"/>
          </a:xfrm>
          <a:prstGeom prst="rect">
            <a:avLst/>
          </a:prstGeom>
          <a:noFill/>
        </p:spPr>
        <p:txBody>
          <a:bodyPr wrap="square" rtlCol="0">
            <a:spAutoFit/>
          </a:bodyPr>
          <a:lstStyle/>
          <a:p>
            <a:r>
              <a:rPr lang="de-DE" sz="1400" b="1" dirty="0" smtClean="0">
                <a:solidFill>
                  <a:schemeClr val="bg1"/>
                </a:solidFill>
                <a:latin typeface="Helvetica" pitchFamily="34" charset="0"/>
              </a:rPr>
              <a:t>5 Module</a:t>
            </a:r>
            <a:endParaRPr lang="de-DE" sz="1400" b="1" dirty="0">
              <a:solidFill>
                <a:schemeClr val="bg1"/>
              </a:solidFill>
              <a:latin typeface="Helvetica" pitchFamily="34" charset="0"/>
            </a:endParaRPr>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4" name="Slide Number Placeholder 3"/>
          <p:cNvSpPr>
            <a:spLocks noGrp="1"/>
          </p:cNvSpPr>
          <p:nvPr>
            <p:ph type="sldNum" sz="quarter" idx="12"/>
          </p:nvPr>
        </p:nvSpPr>
        <p:spPr/>
        <p:txBody>
          <a:bodyPr/>
          <a:lstStyle/>
          <a:p>
            <a:fld id="{7B6D0010-B251-492D-A1D4-CB912A260543}" type="slidenum">
              <a:rPr lang="de-DE" smtClean="0"/>
              <a:pPr/>
              <a:t>2</a:t>
            </a:fld>
            <a:endParaRPr lang="de-DE"/>
          </a:p>
        </p:txBody>
      </p:sp>
      <p:sp>
        <p:nvSpPr>
          <p:cNvPr id="13" name="Subtitle 2"/>
          <p:cNvSpPr>
            <a:spLocks noGrp="1"/>
          </p:cNvSpPr>
          <p:nvPr>
            <p:ph type="subTitle" idx="1"/>
          </p:nvPr>
        </p:nvSpPr>
        <p:spPr>
          <a:xfrm>
            <a:off x="428596" y="1915712"/>
            <a:ext cx="8258204" cy="2160240"/>
          </a:xfrm>
        </p:spPr>
        <p:txBody>
          <a:bodyPr>
            <a:normAutofit fontScale="77500" lnSpcReduction="20000"/>
          </a:bodyPr>
          <a:lstStyle/>
          <a:p>
            <a:pPr marL="457200" indent="-457200" algn="l">
              <a:buClr>
                <a:srgbClr val="FF6600"/>
              </a:buClr>
              <a:buFont typeface="Wingdings" panose="05000000000000000000" pitchFamily="2" charset="2"/>
              <a:buChar char="q"/>
            </a:pPr>
            <a:r>
              <a:rPr lang="lv-LV" dirty="0">
                <a:solidFill>
                  <a:schemeClr val="tx1"/>
                </a:solidFill>
              </a:rPr>
              <a:t>t</a:t>
            </a:r>
            <a:r>
              <a:rPr lang="lv-LV" dirty="0" smtClean="0">
                <a:solidFill>
                  <a:schemeClr val="tx1"/>
                </a:solidFill>
              </a:rPr>
              <a:t>est online materials of all modules</a:t>
            </a:r>
          </a:p>
          <a:p>
            <a:pPr marL="457200" indent="-457200" algn="l">
              <a:buClr>
                <a:srgbClr val="FF6600"/>
              </a:buClr>
              <a:buFont typeface="Wingdings" panose="05000000000000000000" pitchFamily="2" charset="2"/>
              <a:buChar char="q"/>
            </a:pPr>
            <a:r>
              <a:rPr lang="lv-LV" dirty="0">
                <a:solidFill>
                  <a:schemeClr val="tx1"/>
                </a:solidFill>
              </a:rPr>
              <a:t>g</a:t>
            </a:r>
            <a:r>
              <a:rPr lang="lv-LV" dirty="0" smtClean="0">
                <a:solidFill>
                  <a:schemeClr val="tx1"/>
                </a:solidFill>
              </a:rPr>
              <a:t>et feedback about platform and training material (contents, appropriatness for variuos target groups)</a:t>
            </a:r>
          </a:p>
          <a:p>
            <a:pPr marL="457200" indent="-457200" algn="l">
              <a:buClr>
                <a:srgbClr val="FF6600"/>
              </a:buClr>
              <a:buFont typeface="Wingdings" panose="05000000000000000000" pitchFamily="2" charset="2"/>
              <a:buChar char="q"/>
            </a:pPr>
            <a:r>
              <a:rPr lang="lv-LV" dirty="0">
                <a:solidFill>
                  <a:schemeClr val="tx1"/>
                </a:solidFill>
              </a:rPr>
              <a:t>p</a:t>
            </a:r>
            <a:r>
              <a:rPr lang="lv-LV" dirty="0" smtClean="0">
                <a:solidFill>
                  <a:schemeClr val="tx1"/>
                </a:solidFill>
              </a:rPr>
              <a:t>ut into practice and  evaluate communication tools </a:t>
            </a:r>
          </a:p>
          <a:p>
            <a:pPr marL="457200" indent="-457200" algn="l">
              <a:buClr>
                <a:srgbClr val="FF6600"/>
              </a:buClr>
              <a:buFont typeface="Wingdings" panose="05000000000000000000" pitchFamily="2" charset="2"/>
              <a:buChar char="q"/>
            </a:pPr>
            <a:r>
              <a:rPr lang="lv-LV" dirty="0" smtClean="0">
                <a:solidFill>
                  <a:schemeClr val="tx1"/>
                </a:solidFill>
              </a:rPr>
              <a:t>prepare recomendations </a:t>
            </a:r>
            <a:r>
              <a:rPr lang="lv-LV" dirty="0">
                <a:solidFill>
                  <a:schemeClr val="tx1"/>
                </a:solidFill>
              </a:rPr>
              <a:t>for  </a:t>
            </a:r>
            <a:r>
              <a:rPr lang="lv-LV" dirty="0" smtClean="0">
                <a:solidFill>
                  <a:schemeClr val="tx1"/>
                </a:solidFill>
              </a:rPr>
              <a:t>various target groups on further exploitation of the material</a:t>
            </a:r>
          </a:p>
          <a:p>
            <a:endParaRPr lang="en-US" dirty="0"/>
          </a:p>
        </p:txBody>
      </p:sp>
      <p:pic>
        <p:nvPicPr>
          <p:cNvPr id="14" name="Picture 2" descr="C:\Users\Skolotaji\Documents\Pictur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7703" y="4183635"/>
            <a:ext cx="3033730" cy="2273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2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428596" y="285728"/>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Piloted </a:t>
            </a:r>
            <a:r>
              <a:rPr lang="en-US" sz="3600" b="1" dirty="0" smtClean="0"/>
              <a:t>modules</a:t>
            </a:r>
            <a:r>
              <a:rPr lang="lv-LV" sz="3600" b="1" dirty="0"/>
              <a:t> in different countries</a:t>
            </a:r>
            <a:endParaRPr lang="en-US" sz="3600" b="1" dirty="0"/>
          </a:p>
        </p:txBody>
      </p:sp>
      <p:sp>
        <p:nvSpPr>
          <p:cNvPr id="15" name="Textfeld 14"/>
          <p:cNvSpPr txBox="1"/>
          <p:nvPr/>
        </p:nvSpPr>
        <p:spPr>
          <a:xfrm>
            <a:off x="6286512" y="4572008"/>
            <a:ext cx="1428760" cy="307777"/>
          </a:xfrm>
          <a:prstGeom prst="rect">
            <a:avLst/>
          </a:prstGeom>
          <a:noFill/>
        </p:spPr>
        <p:txBody>
          <a:bodyPr wrap="square" rtlCol="0">
            <a:spAutoFit/>
          </a:bodyPr>
          <a:lstStyle/>
          <a:p>
            <a:r>
              <a:rPr lang="de-DE" sz="1400" b="1" dirty="0" smtClean="0">
                <a:solidFill>
                  <a:schemeClr val="bg1"/>
                </a:solidFill>
                <a:latin typeface="Helvetica" pitchFamily="34" charset="0"/>
              </a:rPr>
              <a:t>5 Module</a:t>
            </a:r>
            <a:endParaRPr lang="de-DE" sz="1400" b="1" dirty="0">
              <a:solidFill>
                <a:schemeClr val="bg1"/>
              </a:solidFill>
              <a:latin typeface="Helvetica" pitchFamily="34" charset="0"/>
            </a:endParaRPr>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3</a:t>
            </a:fld>
            <a:endParaRPr lang="de-DE"/>
          </a:p>
        </p:txBody>
      </p:sp>
      <p:graphicFrame>
        <p:nvGraphicFramePr>
          <p:cNvPr id="3" name="Table 2"/>
          <p:cNvGraphicFramePr>
            <a:graphicFrameLocks noGrp="1"/>
          </p:cNvGraphicFramePr>
          <p:nvPr>
            <p:extLst>
              <p:ext uri="{D42A27DB-BD31-4B8C-83A1-F6EECF244321}">
                <p14:modId xmlns:p14="http://schemas.microsoft.com/office/powerpoint/2010/main" val="1268695740"/>
              </p:ext>
            </p:extLst>
          </p:nvPr>
        </p:nvGraphicFramePr>
        <p:xfrm>
          <a:off x="555108" y="1556792"/>
          <a:ext cx="7545283" cy="4968550"/>
        </p:xfrm>
        <a:graphic>
          <a:graphicData uri="http://schemas.openxmlformats.org/drawingml/2006/table">
            <a:tbl>
              <a:tblPr firstRow="1" bandRow="1">
                <a:tableStyleId>{5C22544A-7EE6-4342-B048-85BDC9FD1C3A}</a:tableStyleId>
              </a:tblPr>
              <a:tblGrid>
                <a:gridCol w="523321"/>
                <a:gridCol w="2208192"/>
                <a:gridCol w="1604590"/>
                <a:gridCol w="1604590"/>
                <a:gridCol w="1604590"/>
              </a:tblGrid>
              <a:tr h="408841">
                <a:tc>
                  <a:txBody>
                    <a:bodyPr/>
                    <a:lstStyle/>
                    <a:p>
                      <a:pPr algn="ctr"/>
                      <a:endParaRPr lang="en-US" dirty="0"/>
                    </a:p>
                  </a:txBody>
                  <a:tcPr/>
                </a:tc>
                <a:tc>
                  <a:txBody>
                    <a:bodyPr/>
                    <a:lstStyle/>
                    <a:p>
                      <a:endParaRPr lang="en-US" dirty="0"/>
                    </a:p>
                  </a:txBody>
                  <a:tcPr/>
                </a:tc>
                <a:tc>
                  <a:txBody>
                    <a:bodyPr/>
                    <a:lstStyle/>
                    <a:p>
                      <a:r>
                        <a:rPr lang="lv-LV" dirty="0" smtClean="0"/>
                        <a:t>Germany</a:t>
                      </a:r>
                      <a:endParaRPr lang="en-US" dirty="0"/>
                    </a:p>
                  </a:txBody>
                  <a:tcPr/>
                </a:tc>
                <a:tc>
                  <a:txBody>
                    <a:bodyPr/>
                    <a:lstStyle/>
                    <a:p>
                      <a:r>
                        <a:rPr lang="lv-LV" dirty="0" smtClean="0"/>
                        <a:t>Latvia</a:t>
                      </a:r>
                      <a:endParaRPr lang="en-US" dirty="0"/>
                    </a:p>
                  </a:txBody>
                  <a:tcPr/>
                </a:tc>
                <a:tc>
                  <a:txBody>
                    <a:bodyPr/>
                    <a:lstStyle/>
                    <a:p>
                      <a:r>
                        <a:rPr lang="lv-LV" dirty="0" smtClean="0"/>
                        <a:t>Portugal</a:t>
                      </a:r>
                      <a:endParaRPr lang="en-US" dirty="0"/>
                    </a:p>
                  </a:txBody>
                  <a:tcPr/>
                </a:tc>
              </a:tr>
              <a:tr h="414519">
                <a:tc>
                  <a:txBody>
                    <a:bodyPr/>
                    <a:lstStyle/>
                    <a:p>
                      <a:pPr algn="ctr"/>
                      <a:r>
                        <a:rPr lang="lv-LV" dirty="0" smtClean="0"/>
                        <a:t>1</a:t>
                      </a:r>
                      <a:endParaRPr lang="en-US" dirty="0"/>
                    </a:p>
                  </a:txBody>
                  <a:tcPr/>
                </a:tc>
                <a:tc>
                  <a:txBody>
                    <a:bodyPr/>
                    <a:lstStyle/>
                    <a:p>
                      <a:r>
                        <a:rPr lang="lv-LV" dirty="0" smtClean="0"/>
                        <a:t>Network</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solidFill>
                      <a:srgbClr val="EC7404"/>
                    </a:solidFill>
                  </a:tcPr>
                </a:tc>
              </a:tr>
              <a:tr h="414519">
                <a:tc>
                  <a:txBody>
                    <a:bodyPr/>
                    <a:lstStyle/>
                    <a:p>
                      <a:pPr algn="ctr"/>
                      <a:r>
                        <a:rPr lang="lv-LV" dirty="0" smtClean="0"/>
                        <a:t>2</a:t>
                      </a:r>
                      <a:endParaRPr lang="en-US" dirty="0"/>
                    </a:p>
                  </a:txBody>
                  <a:tcPr/>
                </a:tc>
                <a:tc>
                  <a:txBody>
                    <a:bodyPr/>
                    <a:lstStyle/>
                    <a:p>
                      <a:r>
                        <a:rPr lang="lv-LV" dirty="0" smtClean="0"/>
                        <a:t>Resources</a:t>
                      </a:r>
                      <a:endParaRPr lang="en-US" dirty="0"/>
                    </a:p>
                  </a:txBody>
                  <a:tcPr/>
                </a:tc>
                <a:tc>
                  <a:txBody>
                    <a:bodyPr/>
                    <a:lstStyle/>
                    <a:p>
                      <a:endParaRPr lang="en-US"/>
                    </a:p>
                  </a:txBody>
                  <a:tcPr/>
                </a:tc>
                <a:tc>
                  <a:txBody>
                    <a:bodyPr/>
                    <a:lstStyle/>
                    <a:p>
                      <a:endParaRPr lang="en-US" dirty="0"/>
                    </a:p>
                  </a:txBody>
                  <a:tcPr>
                    <a:solidFill>
                      <a:srgbClr val="EC7404"/>
                    </a:solidFill>
                  </a:tcPr>
                </a:tc>
                <a:tc>
                  <a:txBody>
                    <a:bodyPr/>
                    <a:lstStyle/>
                    <a:p>
                      <a:endParaRPr lang="en-US" dirty="0"/>
                    </a:p>
                  </a:txBody>
                  <a:tcPr>
                    <a:solidFill>
                      <a:srgbClr val="EC7404"/>
                    </a:solidFill>
                  </a:tcPr>
                </a:tc>
              </a:tr>
              <a:tr h="414519">
                <a:tc>
                  <a:txBody>
                    <a:bodyPr/>
                    <a:lstStyle/>
                    <a:p>
                      <a:pPr algn="ctr"/>
                      <a:r>
                        <a:rPr lang="lv-LV" dirty="0" smtClean="0"/>
                        <a:t>3</a:t>
                      </a:r>
                      <a:endParaRPr lang="en-US" dirty="0"/>
                    </a:p>
                  </a:txBody>
                  <a:tcPr/>
                </a:tc>
                <a:tc>
                  <a:txBody>
                    <a:bodyPr/>
                    <a:lstStyle/>
                    <a:p>
                      <a:r>
                        <a:rPr lang="lv-LV" dirty="0" smtClean="0"/>
                        <a:t>Sustainability</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414519">
                <a:tc>
                  <a:txBody>
                    <a:bodyPr/>
                    <a:lstStyle/>
                    <a:p>
                      <a:pPr algn="ctr"/>
                      <a:r>
                        <a:rPr lang="lv-LV" dirty="0" smtClean="0"/>
                        <a:t>4</a:t>
                      </a:r>
                      <a:endParaRPr lang="en-US" dirty="0"/>
                    </a:p>
                  </a:txBody>
                  <a:tcPr/>
                </a:tc>
                <a:tc>
                  <a:txBody>
                    <a:bodyPr/>
                    <a:lstStyle/>
                    <a:p>
                      <a:r>
                        <a:rPr lang="lv-LV" dirty="0" smtClean="0"/>
                        <a:t>Elderly people</a:t>
                      </a:r>
                      <a:endParaRPr lang="en-US" dirty="0"/>
                    </a:p>
                  </a:txBody>
                  <a:tcPr/>
                </a:tc>
                <a:tc>
                  <a:txBody>
                    <a:bodyPr/>
                    <a:lstStyle/>
                    <a:p>
                      <a:endParaRPr lang="en-US" dirty="0"/>
                    </a:p>
                  </a:txBody>
                  <a:tcPr>
                    <a:solidFill>
                      <a:srgbClr val="EC7404"/>
                    </a:solidFill>
                  </a:tcPr>
                </a:tc>
                <a:tc>
                  <a:txBody>
                    <a:bodyPr/>
                    <a:lstStyle/>
                    <a:p>
                      <a:endParaRPr lang="en-US"/>
                    </a:p>
                  </a:txBody>
                  <a:tcPr/>
                </a:tc>
                <a:tc>
                  <a:txBody>
                    <a:bodyPr/>
                    <a:lstStyle/>
                    <a:p>
                      <a:endParaRPr lang="en-US" dirty="0"/>
                    </a:p>
                  </a:txBody>
                  <a:tcPr/>
                </a:tc>
              </a:tr>
              <a:tr h="414519">
                <a:tc>
                  <a:txBody>
                    <a:bodyPr/>
                    <a:lstStyle/>
                    <a:p>
                      <a:pPr algn="ctr"/>
                      <a:r>
                        <a:rPr lang="lv-LV" dirty="0" smtClean="0"/>
                        <a:t>5</a:t>
                      </a:r>
                      <a:endParaRPr lang="en-US" dirty="0"/>
                    </a:p>
                  </a:txBody>
                  <a:tcPr/>
                </a:tc>
                <a:tc>
                  <a:txBody>
                    <a:bodyPr/>
                    <a:lstStyle/>
                    <a:p>
                      <a:r>
                        <a:rPr lang="lv-LV" dirty="0" smtClean="0"/>
                        <a:t>Migrants</a:t>
                      </a:r>
                      <a:endParaRPr lang="en-US" dirty="0"/>
                    </a:p>
                  </a:txBody>
                  <a:tcPr/>
                </a:tc>
                <a:tc>
                  <a:txBody>
                    <a:bodyPr/>
                    <a:lstStyle/>
                    <a:p>
                      <a:endParaRPr lang="en-US" dirty="0"/>
                    </a:p>
                  </a:txBody>
                  <a:tcPr>
                    <a:solidFill>
                      <a:srgbClr val="EC7404"/>
                    </a:solidFill>
                  </a:tcPr>
                </a:tc>
                <a:tc>
                  <a:txBody>
                    <a:bodyPr/>
                    <a:lstStyle/>
                    <a:p>
                      <a:endParaRPr lang="en-US"/>
                    </a:p>
                  </a:txBody>
                  <a:tcPr/>
                </a:tc>
                <a:tc>
                  <a:txBody>
                    <a:bodyPr/>
                    <a:lstStyle/>
                    <a:p>
                      <a:endParaRPr lang="en-US"/>
                    </a:p>
                  </a:txBody>
                  <a:tcPr/>
                </a:tc>
              </a:tr>
              <a:tr h="414519">
                <a:tc>
                  <a:txBody>
                    <a:bodyPr/>
                    <a:lstStyle/>
                    <a:p>
                      <a:pPr algn="ctr"/>
                      <a:r>
                        <a:rPr lang="lv-LV" dirty="0" smtClean="0"/>
                        <a:t>6</a:t>
                      </a:r>
                      <a:endParaRPr lang="en-US" dirty="0"/>
                    </a:p>
                  </a:txBody>
                  <a:tcPr/>
                </a:tc>
                <a:tc>
                  <a:txBody>
                    <a:bodyPr/>
                    <a:lstStyle/>
                    <a:p>
                      <a:r>
                        <a:rPr lang="lv-LV" dirty="0" smtClean="0"/>
                        <a:t>Office</a:t>
                      </a:r>
                      <a:r>
                        <a:rPr lang="lv-LV" baseline="0" dirty="0" smtClean="0"/>
                        <a:t> tools</a:t>
                      </a:r>
                      <a:endParaRPr lang="en-US" dirty="0"/>
                    </a:p>
                  </a:txBody>
                  <a:tcPr/>
                </a:tc>
                <a:tc>
                  <a:txBody>
                    <a:bodyPr/>
                    <a:lstStyle/>
                    <a:p>
                      <a:endParaRPr lang="en-US"/>
                    </a:p>
                  </a:txBody>
                  <a:tcPr/>
                </a:tc>
                <a:tc>
                  <a:txBody>
                    <a:bodyPr/>
                    <a:lstStyle/>
                    <a:p>
                      <a:endParaRPr lang="en-US" dirty="0"/>
                    </a:p>
                  </a:txBody>
                  <a:tcPr>
                    <a:solidFill>
                      <a:srgbClr val="EC7404"/>
                    </a:solidFill>
                  </a:tcPr>
                </a:tc>
                <a:tc>
                  <a:txBody>
                    <a:bodyPr/>
                    <a:lstStyle/>
                    <a:p>
                      <a:endParaRPr lang="en-US"/>
                    </a:p>
                  </a:txBody>
                  <a:tcPr/>
                </a:tc>
              </a:tr>
              <a:tr h="414519">
                <a:tc>
                  <a:txBody>
                    <a:bodyPr/>
                    <a:lstStyle/>
                    <a:p>
                      <a:pPr algn="ctr"/>
                      <a:r>
                        <a:rPr lang="lv-LV" dirty="0" smtClean="0"/>
                        <a:t>7</a:t>
                      </a:r>
                      <a:endParaRPr lang="en-US" dirty="0"/>
                    </a:p>
                  </a:txBody>
                  <a:tcPr/>
                </a:tc>
                <a:tc>
                  <a:txBody>
                    <a:bodyPr/>
                    <a:lstStyle/>
                    <a:p>
                      <a:r>
                        <a:rPr lang="lv-LV" dirty="0" smtClean="0"/>
                        <a:t>Digital photo</a:t>
                      </a:r>
                      <a:endParaRPr lang="en-US" dirty="0"/>
                    </a:p>
                  </a:txBody>
                  <a:tcPr/>
                </a:tc>
                <a:tc>
                  <a:txBody>
                    <a:bodyPr/>
                    <a:lstStyle/>
                    <a:p>
                      <a:endParaRPr lang="en-US"/>
                    </a:p>
                  </a:txBody>
                  <a:tcPr/>
                </a:tc>
                <a:tc>
                  <a:txBody>
                    <a:bodyPr/>
                    <a:lstStyle/>
                    <a:p>
                      <a:endParaRPr lang="en-US"/>
                    </a:p>
                  </a:txBody>
                  <a:tcPr/>
                </a:tc>
                <a:tc>
                  <a:txBody>
                    <a:bodyPr/>
                    <a:lstStyle/>
                    <a:p>
                      <a:endParaRPr lang="lv-LV" dirty="0" smtClean="0"/>
                    </a:p>
                  </a:txBody>
                  <a:tcPr>
                    <a:solidFill>
                      <a:srgbClr val="EC7404"/>
                    </a:solidFill>
                  </a:tcPr>
                </a:tc>
              </a:tr>
              <a:tr h="414519">
                <a:tc>
                  <a:txBody>
                    <a:bodyPr/>
                    <a:lstStyle/>
                    <a:p>
                      <a:pPr algn="ctr"/>
                      <a:r>
                        <a:rPr lang="lv-LV" dirty="0" smtClean="0"/>
                        <a:t>8</a:t>
                      </a:r>
                      <a:endParaRPr lang="en-US" dirty="0"/>
                    </a:p>
                  </a:txBody>
                  <a:tcPr/>
                </a:tc>
                <a:tc>
                  <a:txBody>
                    <a:bodyPr/>
                    <a:lstStyle/>
                    <a:p>
                      <a:r>
                        <a:rPr lang="lv-LV" dirty="0" smtClean="0"/>
                        <a:t>Job seeking</a:t>
                      </a:r>
                      <a:endParaRPr lang="en-US" dirty="0"/>
                    </a:p>
                  </a:txBody>
                  <a:tcPr/>
                </a:tc>
                <a:tc>
                  <a:txBody>
                    <a:bodyPr/>
                    <a:lstStyle/>
                    <a:p>
                      <a:endParaRPr lang="en-US" dirty="0"/>
                    </a:p>
                  </a:txBody>
                  <a:tcPr>
                    <a:solidFill>
                      <a:srgbClr val="EC7404"/>
                    </a:solidFill>
                  </a:tcPr>
                </a:tc>
                <a:tc>
                  <a:txBody>
                    <a:bodyPr/>
                    <a:lstStyle/>
                    <a:p>
                      <a:endParaRPr lang="en-US" dirty="0"/>
                    </a:p>
                  </a:txBody>
                  <a:tcPr>
                    <a:solidFill>
                      <a:srgbClr val="EC7404"/>
                    </a:solidFill>
                  </a:tcPr>
                </a:tc>
                <a:tc>
                  <a:txBody>
                    <a:bodyPr/>
                    <a:lstStyle/>
                    <a:p>
                      <a:endParaRPr lang="lv-LV" dirty="0" smtClean="0"/>
                    </a:p>
                  </a:txBody>
                  <a:tcPr/>
                </a:tc>
              </a:tr>
              <a:tr h="414519">
                <a:tc>
                  <a:txBody>
                    <a:bodyPr/>
                    <a:lstStyle/>
                    <a:p>
                      <a:pPr algn="ctr"/>
                      <a:r>
                        <a:rPr lang="lv-LV" dirty="0" smtClean="0"/>
                        <a:t>9</a:t>
                      </a:r>
                      <a:endParaRPr lang="en-US" dirty="0"/>
                    </a:p>
                  </a:txBody>
                  <a:tcPr/>
                </a:tc>
                <a:tc>
                  <a:txBody>
                    <a:bodyPr/>
                    <a:lstStyle/>
                    <a:p>
                      <a:r>
                        <a:rPr lang="lv-LV" dirty="0" smtClean="0"/>
                        <a:t>Digital literacy</a:t>
                      </a:r>
                      <a:endParaRPr lang="en-US" dirty="0"/>
                    </a:p>
                  </a:txBody>
                  <a:tcPr/>
                </a:tc>
                <a:tc>
                  <a:txBody>
                    <a:bodyPr/>
                    <a:lstStyle/>
                    <a:p>
                      <a:endParaRPr lang="en-US" dirty="0"/>
                    </a:p>
                  </a:txBody>
                  <a:tcPr>
                    <a:solidFill>
                      <a:srgbClr val="EC7404"/>
                    </a:solidFill>
                  </a:tcPr>
                </a:tc>
                <a:tc>
                  <a:txBody>
                    <a:bodyPr/>
                    <a:lstStyle/>
                    <a:p>
                      <a:endParaRPr lang="en-US" dirty="0"/>
                    </a:p>
                  </a:txBody>
                  <a:tcPr/>
                </a:tc>
                <a:tc>
                  <a:txBody>
                    <a:bodyPr/>
                    <a:lstStyle/>
                    <a:p>
                      <a:endParaRPr lang="lv-LV" dirty="0" smtClean="0"/>
                    </a:p>
                  </a:txBody>
                  <a:tcPr>
                    <a:solidFill>
                      <a:srgbClr val="EC7404"/>
                    </a:solidFill>
                  </a:tcPr>
                </a:tc>
              </a:tr>
              <a:tr h="414519">
                <a:tc>
                  <a:txBody>
                    <a:bodyPr/>
                    <a:lstStyle/>
                    <a:p>
                      <a:pPr algn="ctr"/>
                      <a:r>
                        <a:rPr lang="lv-LV" dirty="0" smtClean="0"/>
                        <a:t>10</a:t>
                      </a:r>
                      <a:endParaRPr lang="en-US" dirty="0"/>
                    </a:p>
                  </a:txBody>
                  <a:tcPr/>
                </a:tc>
                <a:tc>
                  <a:txBody>
                    <a:bodyPr/>
                    <a:lstStyle/>
                    <a:p>
                      <a:r>
                        <a:rPr lang="lv-LV" dirty="0" smtClean="0"/>
                        <a:t>E-services</a:t>
                      </a:r>
                      <a:endParaRPr lang="en-US" dirty="0"/>
                    </a:p>
                  </a:txBody>
                  <a:tcPr/>
                </a:tc>
                <a:tc>
                  <a:txBody>
                    <a:bodyPr/>
                    <a:lstStyle/>
                    <a:p>
                      <a:endParaRPr lang="en-US" dirty="0"/>
                    </a:p>
                  </a:txBody>
                  <a:tcPr/>
                </a:tc>
                <a:tc>
                  <a:txBody>
                    <a:bodyPr/>
                    <a:lstStyle/>
                    <a:p>
                      <a:endParaRPr lang="en-US" dirty="0"/>
                    </a:p>
                  </a:txBody>
                  <a:tcPr>
                    <a:solidFill>
                      <a:srgbClr val="EC7404"/>
                    </a:solidFill>
                  </a:tcPr>
                </a:tc>
                <a:tc>
                  <a:txBody>
                    <a:bodyPr/>
                    <a:lstStyle/>
                    <a:p>
                      <a:endParaRPr lang="lv-LV" dirty="0" smtClean="0"/>
                    </a:p>
                  </a:txBody>
                  <a:tcPr/>
                </a:tc>
              </a:tr>
              <a:tr h="414519">
                <a:tc>
                  <a:txBody>
                    <a:bodyPr/>
                    <a:lstStyle/>
                    <a:p>
                      <a:pPr algn="ctr"/>
                      <a:r>
                        <a:rPr lang="lv-LV" dirty="0" smtClean="0"/>
                        <a:t>11</a:t>
                      </a:r>
                      <a:endParaRPr lang="en-US" dirty="0"/>
                    </a:p>
                  </a:txBody>
                  <a:tcPr/>
                </a:tc>
                <a:tc>
                  <a:txBody>
                    <a:bodyPr/>
                    <a:lstStyle/>
                    <a:p>
                      <a:r>
                        <a:rPr lang="lv-LV" dirty="0" smtClean="0"/>
                        <a:t>E-safety/e-security</a:t>
                      </a:r>
                      <a:endParaRPr lang="en-US" dirty="0"/>
                    </a:p>
                  </a:txBody>
                  <a:tcPr/>
                </a:tc>
                <a:tc>
                  <a:txBody>
                    <a:bodyPr/>
                    <a:lstStyle/>
                    <a:p>
                      <a:endParaRPr lang="en-US" dirty="0"/>
                    </a:p>
                  </a:txBody>
                  <a:tcPr>
                    <a:solidFill>
                      <a:srgbClr val="EC7404"/>
                    </a:solidFill>
                  </a:tcPr>
                </a:tc>
                <a:tc>
                  <a:txBody>
                    <a:bodyPr/>
                    <a:lstStyle/>
                    <a:p>
                      <a:endParaRPr lang="en-US" dirty="0"/>
                    </a:p>
                  </a:txBody>
                  <a:tcPr>
                    <a:solidFill>
                      <a:srgbClr val="EC7404"/>
                    </a:solidFill>
                  </a:tcPr>
                </a:tc>
                <a:tc>
                  <a:txBody>
                    <a:bodyPr/>
                    <a:lstStyle/>
                    <a:p>
                      <a:endParaRPr lang="lv-LV" dirty="0" smtClean="0"/>
                    </a:p>
                  </a:txBody>
                  <a:tcPr>
                    <a:solidFill>
                      <a:srgbClr val="EC7404"/>
                    </a:solidFill>
                  </a:tcPr>
                </a:tc>
              </a:tr>
            </a:tbl>
          </a:graphicData>
        </a:graphic>
      </p:graphicFrame>
    </p:spTree>
    <p:extLst>
      <p:ext uri="{BB962C8B-B14F-4D97-AF65-F5344CB8AC3E}">
        <p14:creationId xmlns:p14="http://schemas.microsoft.com/office/powerpoint/2010/main" val="291064937"/>
      </p:ext>
    </p:extLst>
  </p:cSld>
  <p:clrMapOvr>
    <a:masterClrMapping/>
  </p:clrMapOvr>
  <p:transition advTm="2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428596" y="285728"/>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4000" b="1" dirty="0" smtClean="0"/>
              <a:t>P</a:t>
            </a:r>
            <a:r>
              <a:rPr lang="en-US" sz="4000" b="1" dirty="0" err="1" smtClean="0"/>
              <a:t>ilot</a:t>
            </a:r>
            <a:r>
              <a:rPr lang="en-US" sz="4000" b="1" dirty="0" smtClean="0"/>
              <a:t> </a:t>
            </a:r>
            <a:r>
              <a:rPr lang="en-US" sz="4000" b="1" dirty="0" err="1" smtClean="0"/>
              <a:t>particip</a:t>
            </a:r>
            <a:r>
              <a:rPr lang="lv-LV" sz="4000" b="1" dirty="0" smtClean="0"/>
              <a:t>a</a:t>
            </a:r>
            <a:r>
              <a:rPr lang="en-US" sz="4000" b="1" dirty="0" err="1" smtClean="0"/>
              <a:t>nts</a:t>
            </a:r>
            <a:endParaRPr lang="en-US" sz="4000" b="1" dirty="0"/>
          </a:p>
          <a:p>
            <a:pPr algn="ctr"/>
            <a:r>
              <a:rPr lang="lv-LV" sz="4000" b="1" dirty="0"/>
              <a:t>s</a:t>
            </a:r>
            <a:r>
              <a:rPr lang="en-US" sz="4000" b="1" dirty="0" smtClean="0"/>
              <a:t>election</a:t>
            </a:r>
            <a:r>
              <a:rPr lang="lv-LV" sz="4000" b="1" dirty="0" smtClean="0"/>
              <a:t> c</a:t>
            </a:r>
            <a:r>
              <a:rPr lang="en-US" sz="4000" b="1" dirty="0" err="1" smtClean="0"/>
              <a:t>riteria</a:t>
            </a:r>
            <a:endParaRPr lang="en-US" sz="4000" b="1"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4</a:t>
            </a:fld>
            <a:endParaRPr lang="de-DE"/>
          </a:p>
        </p:txBody>
      </p:sp>
      <p:sp>
        <p:nvSpPr>
          <p:cNvPr id="20" name="Subtitle 2"/>
          <p:cNvSpPr>
            <a:spLocks noGrp="1"/>
          </p:cNvSpPr>
          <p:nvPr>
            <p:ph type="subTitle" idx="1"/>
          </p:nvPr>
        </p:nvSpPr>
        <p:spPr>
          <a:xfrm>
            <a:off x="428596" y="1915712"/>
            <a:ext cx="7743804" cy="4177584"/>
          </a:xfrm>
        </p:spPr>
        <p:txBody>
          <a:bodyPr>
            <a:normAutofit fontScale="62500" lnSpcReduction="20000"/>
          </a:bodyPr>
          <a:lstStyle/>
          <a:p>
            <a:pPr algn="l">
              <a:buClr>
                <a:srgbClr val="FF6600"/>
              </a:buClr>
            </a:pPr>
            <a:r>
              <a:rPr lang="en-US" sz="4000" b="1" dirty="0">
                <a:solidFill>
                  <a:schemeClr val="tx1"/>
                </a:solidFill>
              </a:rPr>
              <a:t>Status </a:t>
            </a:r>
            <a:r>
              <a:rPr lang="en-US" sz="4000" b="1" dirty="0" smtClean="0">
                <a:solidFill>
                  <a:schemeClr val="tx1"/>
                </a:solidFill>
              </a:rPr>
              <a:t>criteria</a:t>
            </a:r>
            <a:endParaRPr lang="lv-LV" sz="4000" b="1" dirty="0" smtClean="0">
              <a:solidFill>
                <a:schemeClr val="tx1"/>
              </a:solidFill>
            </a:endParaRPr>
          </a:p>
          <a:p>
            <a:pPr algn="l">
              <a:buClr>
                <a:srgbClr val="FF6600"/>
              </a:buClr>
            </a:pPr>
            <a:endParaRPr lang="en-US" b="1" dirty="0">
              <a:solidFill>
                <a:schemeClr val="tx1"/>
              </a:solidFill>
            </a:endParaRPr>
          </a:p>
          <a:p>
            <a:pPr marL="457200" indent="-457200" algn="l">
              <a:buClr>
                <a:srgbClr val="FF6600"/>
              </a:buClr>
              <a:buFont typeface="Wingdings" panose="05000000000000000000" pitchFamily="2" charset="2"/>
              <a:buChar char="q"/>
            </a:pPr>
            <a:r>
              <a:rPr lang="en-US" dirty="0">
                <a:solidFill>
                  <a:schemeClr val="tx1"/>
                </a:solidFill>
              </a:rPr>
              <a:t>Working  as  </a:t>
            </a:r>
            <a:r>
              <a:rPr lang="en-US" dirty="0" smtClean="0">
                <a:solidFill>
                  <a:schemeClr val="tx1"/>
                </a:solidFill>
              </a:rPr>
              <a:t>e-facilitator; </a:t>
            </a:r>
            <a:r>
              <a:rPr lang="en-US" dirty="0">
                <a:solidFill>
                  <a:schemeClr val="tx1"/>
                </a:solidFill>
              </a:rPr>
              <a:t>and providing e-Skills training /support to end users </a:t>
            </a:r>
          </a:p>
          <a:p>
            <a:pPr marL="457200" indent="-457200" algn="l">
              <a:buClr>
                <a:srgbClr val="FF6600"/>
              </a:buClr>
              <a:buFont typeface="Wingdings" panose="05000000000000000000" pitchFamily="2" charset="2"/>
              <a:buChar char="q"/>
            </a:pPr>
            <a:r>
              <a:rPr lang="en-US" dirty="0">
                <a:solidFill>
                  <a:schemeClr val="tx1"/>
                </a:solidFill>
              </a:rPr>
              <a:t>Representing organization or network </a:t>
            </a:r>
            <a:r>
              <a:rPr lang="en-US" dirty="0" smtClean="0">
                <a:solidFill>
                  <a:schemeClr val="tx1"/>
                </a:solidFill>
              </a:rPr>
              <a:t>(</a:t>
            </a:r>
            <a:r>
              <a:rPr lang="lv-LV" dirty="0" smtClean="0">
                <a:solidFill>
                  <a:schemeClr val="tx1"/>
                </a:solidFill>
              </a:rPr>
              <a:t>f</a:t>
            </a:r>
            <a:r>
              <a:rPr lang="en-US" dirty="0" err="1" smtClean="0">
                <a:solidFill>
                  <a:schemeClr val="tx1"/>
                </a:solidFill>
              </a:rPr>
              <a:t>ormal</a:t>
            </a:r>
            <a:r>
              <a:rPr lang="en-US" dirty="0" smtClean="0">
                <a:solidFill>
                  <a:schemeClr val="tx1"/>
                </a:solidFill>
              </a:rPr>
              <a:t> </a:t>
            </a:r>
            <a:r>
              <a:rPr lang="en-US" dirty="0">
                <a:solidFill>
                  <a:schemeClr val="tx1"/>
                </a:solidFill>
              </a:rPr>
              <a:t>or informal )  promoting e-Skills : NGO, library, ICT training </a:t>
            </a:r>
            <a:r>
              <a:rPr lang="en-US" dirty="0" err="1">
                <a:solidFill>
                  <a:schemeClr val="tx1"/>
                </a:solidFill>
              </a:rPr>
              <a:t>centre</a:t>
            </a:r>
            <a:r>
              <a:rPr lang="en-US" dirty="0">
                <a:solidFill>
                  <a:schemeClr val="tx1"/>
                </a:solidFill>
              </a:rPr>
              <a:t>, school,  State Employment agency etc</a:t>
            </a:r>
            <a:r>
              <a:rPr lang="en-US" dirty="0" smtClean="0">
                <a:solidFill>
                  <a:schemeClr val="tx1"/>
                </a:solidFill>
              </a:rPr>
              <a:t>.</a:t>
            </a:r>
            <a:endParaRPr lang="en-US" dirty="0">
              <a:solidFill>
                <a:schemeClr val="tx1"/>
              </a:solidFill>
            </a:endParaRPr>
          </a:p>
          <a:p>
            <a:pPr marL="457200" indent="-457200" algn="l">
              <a:buClr>
                <a:srgbClr val="FF6600"/>
              </a:buClr>
              <a:buFont typeface="Wingdings" panose="05000000000000000000" pitchFamily="2" charset="2"/>
              <a:buChar char="q"/>
            </a:pPr>
            <a:endParaRPr lang="en-US" dirty="0">
              <a:solidFill>
                <a:schemeClr val="tx1"/>
              </a:solidFill>
            </a:endParaRPr>
          </a:p>
          <a:p>
            <a:pPr algn="l">
              <a:buClr>
                <a:srgbClr val="FF6600"/>
              </a:buClr>
            </a:pPr>
            <a:endParaRPr lang="lv-LV" sz="4000" b="1" dirty="0" smtClean="0">
              <a:solidFill>
                <a:schemeClr val="tx1"/>
              </a:solidFill>
            </a:endParaRPr>
          </a:p>
          <a:p>
            <a:pPr algn="l">
              <a:buClr>
                <a:srgbClr val="FF6600"/>
              </a:buClr>
            </a:pPr>
            <a:r>
              <a:rPr lang="en-US" sz="4000" b="1" dirty="0" smtClean="0">
                <a:solidFill>
                  <a:schemeClr val="tx1"/>
                </a:solidFill>
              </a:rPr>
              <a:t>Motivation criteria</a:t>
            </a:r>
            <a:endParaRPr lang="lv-LV" sz="4000" b="1" dirty="0" smtClean="0">
              <a:solidFill>
                <a:schemeClr val="tx1"/>
              </a:solidFill>
            </a:endParaRPr>
          </a:p>
          <a:p>
            <a:pPr algn="l">
              <a:buClr>
                <a:srgbClr val="FF6600"/>
              </a:buClr>
            </a:pPr>
            <a:endParaRPr lang="en-US" dirty="0">
              <a:solidFill>
                <a:schemeClr val="tx1"/>
              </a:solidFill>
            </a:endParaRPr>
          </a:p>
          <a:p>
            <a:pPr marL="457200" indent="-457200" algn="l">
              <a:buClr>
                <a:srgbClr val="FF6600"/>
              </a:buClr>
              <a:buFont typeface="Wingdings" panose="05000000000000000000" pitchFamily="2" charset="2"/>
              <a:buChar char="q"/>
            </a:pPr>
            <a:r>
              <a:rPr lang="en-US" dirty="0">
                <a:solidFill>
                  <a:schemeClr val="tx1"/>
                </a:solidFill>
              </a:rPr>
              <a:t>Commitment to  follow the training course and complete </a:t>
            </a:r>
            <a:r>
              <a:rPr lang="en-US" dirty="0" smtClean="0">
                <a:solidFill>
                  <a:schemeClr val="tx1"/>
                </a:solidFill>
              </a:rPr>
              <a:t>it</a:t>
            </a:r>
            <a:endParaRPr lang="en-US" dirty="0">
              <a:solidFill>
                <a:schemeClr val="tx1"/>
              </a:solidFill>
            </a:endParaRPr>
          </a:p>
          <a:p>
            <a:pPr marL="457200" indent="-457200" algn="l">
              <a:buClr>
                <a:srgbClr val="FF6600"/>
              </a:buClr>
              <a:buFont typeface="Wingdings" panose="05000000000000000000" pitchFamily="2" charset="2"/>
              <a:buChar char="q"/>
            </a:pPr>
            <a:r>
              <a:rPr lang="en-US" dirty="0">
                <a:solidFill>
                  <a:schemeClr val="tx1"/>
                </a:solidFill>
              </a:rPr>
              <a:t>Motivation to self-development, achievements in personal </a:t>
            </a:r>
            <a:r>
              <a:rPr lang="en-US" dirty="0" smtClean="0">
                <a:solidFill>
                  <a:schemeClr val="tx1"/>
                </a:solidFill>
              </a:rPr>
              <a:t>career</a:t>
            </a:r>
            <a:endParaRPr lang="en-US" dirty="0"/>
          </a:p>
        </p:txBody>
      </p:sp>
      <p:pic>
        <p:nvPicPr>
          <p:cNvPr id="6" name="Picture 3" descr="C:\Users\Skolotaji\Documents\Picture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4960" y="3789040"/>
            <a:ext cx="1703323" cy="17156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2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Training modules </a:t>
            </a:r>
            <a:r>
              <a:rPr lang="lv-LV" sz="4000" b="1" dirty="0" smtClean="0"/>
              <a:t>piloted</a:t>
            </a:r>
            <a:endParaRPr lang="en-US" sz="4000" b="1" dirty="0"/>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5</a:t>
            </a:fld>
            <a:endParaRPr lang="de-DE"/>
          </a:p>
        </p:txBody>
      </p:sp>
      <p:sp>
        <p:nvSpPr>
          <p:cNvPr id="23" name="Subtitle 2"/>
          <p:cNvSpPr>
            <a:spLocks noGrp="1"/>
          </p:cNvSpPr>
          <p:nvPr>
            <p:ph type="subTitle" idx="1"/>
          </p:nvPr>
        </p:nvSpPr>
        <p:spPr>
          <a:xfrm>
            <a:off x="264907" y="1801645"/>
            <a:ext cx="8051509" cy="4177584"/>
          </a:xfrm>
        </p:spPr>
        <p:txBody>
          <a:bodyPr>
            <a:normAutofit/>
          </a:bodyPr>
          <a:lstStyle/>
          <a:p>
            <a:pPr algn="l">
              <a:buClr>
                <a:srgbClr val="FF6600"/>
              </a:buClr>
            </a:pPr>
            <a:r>
              <a:rPr lang="en-US" sz="3600" b="1" dirty="0">
                <a:solidFill>
                  <a:schemeClr val="tx1"/>
                </a:solidFill>
              </a:rPr>
              <a:t>In Germany: </a:t>
            </a:r>
          </a:p>
          <a:p>
            <a:pPr algn="l">
              <a:buClr>
                <a:srgbClr val="FF6600"/>
              </a:buClr>
            </a:pPr>
            <a:endParaRPr lang="en-US" b="1"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 Promoting ICT for elderly at the </a:t>
            </a:r>
            <a:r>
              <a:rPr lang="en-US" sz="2400" dirty="0" err="1">
                <a:solidFill>
                  <a:schemeClr val="tx1"/>
                </a:solidFill>
              </a:rPr>
              <a:t>telecentre</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 </a:t>
            </a:r>
            <a:r>
              <a:rPr lang="en-US" sz="2400" dirty="0" smtClean="0">
                <a:solidFill>
                  <a:schemeClr val="tx1"/>
                </a:solidFill>
              </a:rPr>
              <a:t>Promoting </a:t>
            </a:r>
            <a:r>
              <a:rPr lang="en-US" sz="2400" dirty="0">
                <a:solidFill>
                  <a:schemeClr val="tx1"/>
                </a:solidFill>
              </a:rPr>
              <a:t>ICT with migrants at the ICT center</a:t>
            </a:r>
          </a:p>
          <a:p>
            <a:pPr marL="457200" indent="-457200" algn="l">
              <a:buClr>
                <a:srgbClr val="FF6600"/>
              </a:buClr>
              <a:buFont typeface="Wingdings" panose="05000000000000000000" pitchFamily="2" charset="2"/>
              <a:buChar char="q"/>
            </a:pPr>
            <a:r>
              <a:rPr lang="en-US" sz="2400" dirty="0">
                <a:solidFill>
                  <a:schemeClr val="tx1"/>
                </a:solidFill>
              </a:rPr>
              <a:t> </a:t>
            </a:r>
            <a:r>
              <a:rPr lang="en-US" sz="2400" dirty="0" smtClean="0">
                <a:solidFill>
                  <a:schemeClr val="tx1"/>
                </a:solidFill>
              </a:rPr>
              <a:t>Facilitating </a:t>
            </a:r>
            <a:r>
              <a:rPr lang="en-US" sz="2400" dirty="0">
                <a:solidFill>
                  <a:schemeClr val="tx1"/>
                </a:solidFill>
              </a:rPr>
              <a:t>job seeking in the </a:t>
            </a:r>
            <a:r>
              <a:rPr lang="en-US" sz="2400" dirty="0" err="1">
                <a:solidFill>
                  <a:schemeClr val="tx1"/>
                </a:solidFill>
              </a:rPr>
              <a:t>telecentre</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 </a:t>
            </a:r>
            <a:r>
              <a:rPr lang="en-US" sz="2400" dirty="0" smtClean="0">
                <a:solidFill>
                  <a:schemeClr val="tx1"/>
                </a:solidFill>
              </a:rPr>
              <a:t>Planning </a:t>
            </a:r>
            <a:r>
              <a:rPr lang="en-US" sz="2400" dirty="0">
                <a:solidFill>
                  <a:schemeClr val="tx1"/>
                </a:solidFill>
              </a:rPr>
              <a:t>a digital literacy Workshop</a:t>
            </a:r>
          </a:p>
          <a:p>
            <a:pPr marL="457200" indent="-457200" algn="l">
              <a:buClr>
                <a:srgbClr val="FF6600"/>
              </a:buClr>
              <a:buFont typeface="Wingdings" panose="05000000000000000000" pitchFamily="2" charset="2"/>
              <a:buChar char="q"/>
            </a:pPr>
            <a:r>
              <a:rPr lang="en-US" sz="2400" dirty="0">
                <a:solidFill>
                  <a:schemeClr val="tx1"/>
                </a:solidFill>
              </a:rPr>
              <a:t> </a:t>
            </a:r>
            <a:r>
              <a:rPr lang="en-US" sz="2400" dirty="0" smtClean="0">
                <a:solidFill>
                  <a:schemeClr val="tx1"/>
                </a:solidFill>
              </a:rPr>
              <a:t>E-safety </a:t>
            </a:r>
            <a:r>
              <a:rPr lang="en-US" sz="2400" dirty="0">
                <a:solidFill>
                  <a:schemeClr val="tx1"/>
                </a:solidFill>
              </a:rPr>
              <a:t>and e-security</a:t>
            </a:r>
            <a:endParaRPr lang="en-US" sz="2400" dirty="0"/>
          </a:p>
        </p:txBody>
      </p:sp>
      <p:pic>
        <p:nvPicPr>
          <p:cNvPr id="25" name="Picture 2" descr="C:\Users\Skolotaji\Downloads\IMG_0999 - 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821" y="4246689"/>
            <a:ext cx="2982605" cy="1990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736947"/>
      </p:ext>
    </p:extLst>
  </p:cSld>
  <p:clrMapOvr>
    <a:masterClrMapping/>
  </p:clrMapOvr>
  <p:transition advTm="2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b="1" dirty="0" smtClean="0"/>
              <a:t>Pilot ta</a:t>
            </a:r>
            <a:r>
              <a:rPr lang="en-US" sz="3600" b="1" dirty="0" err="1" smtClean="0"/>
              <a:t>rget</a:t>
            </a:r>
            <a:r>
              <a:rPr lang="en-US" sz="3600" b="1" dirty="0" smtClean="0"/>
              <a:t> groups</a:t>
            </a:r>
            <a:endParaRPr lang="en-US" sz="3600" b="1" dirty="0"/>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6</a:t>
            </a:fld>
            <a:endParaRPr lang="de-DE"/>
          </a:p>
        </p:txBody>
      </p:sp>
      <p:sp>
        <p:nvSpPr>
          <p:cNvPr id="23" name="Subtitle 2"/>
          <p:cNvSpPr>
            <a:spLocks noGrp="1"/>
          </p:cNvSpPr>
          <p:nvPr>
            <p:ph type="subTitle" idx="1"/>
          </p:nvPr>
        </p:nvSpPr>
        <p:spPr>
          <a:xfrm>
            <a:off x="264907" y="1801645"/>
            <a:ext cx="8051509" cy="4177584"/>
          </a:xfrm>
        </p:spPr>
        <p:txBody>
          <a:bodyPr numCol="2">
            <a:normAutofit/>
          </a:bodyPr>
          <a:lstStyle/>
          <a:p>
            <a:pPr algn="l">
              <a:buClr>
                <a:srgbClr val="FF6600"/>
              </a:buClr>
            </a:pPr>
            <a:r>
              <a:rPr lang="en-US" sz="3600" b="1" dirty="0">
                <a:solidFill>
                  <a:schemeClr val="tx1"/>
                </a:solidFill>
              </a:rPr>
              <a:t>In Germany: </a:t>
            </a:r>
          </a:p>
          <a:p>
            <a:pPr algn="l">
              <a:buClr>
                <a:srgbClr val="FF6600"/>
              </a:buClr>
            </a:pPr>
            <a:endParaRPr lang="en-US" b="1" dirty="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Adult </a:t>
            </a:r>
            <a:r>
              <a:rPr lang="en-US" sz="2400" dirty="0">
                <a:solidFill>
                  <a:schemeClr val="tx1"/>
                </a:solidFill>
              </a:rPr>
              <a:t>education </a:t>
            </a:r>
            <a:r>
              <a:rPr lang="en-US" sz="2400" dirty="0" smtClean="0">
                <a:solidFill>
                  <a:schemeClr val="tx1"/>
                </a:solidFill>
              </a:rPr>
              <a:t>teacher</a:t>
            </a:r>
            <a:r>
              <a:rPr lang="lv-LV" sz="2400" dirty="0" smtClean="0">
                <a:solidFill>
                  <a:schemeClr val="tx1"/>
                </a:solidFill>
              </a:rPr>
              <a:t>/student</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Social worker</a:t>
            </a:r>
          </a:p>
          <a:p>
            <a:pPr marL="457200" indent="-457200" algn="l">
              <a:buClr>
                <a:srgbClr val="FF6600"/>
              </a:buClr>
              <a:buFont typeface="Wingdings" panose="05000000000000000000" pitchFamily="2" charset="2"/>
              <a:buChar char="q"/>
            </a:pPr>
            <a:r>
              <a:rPr lang="en-US" sz="2400" dirty="0" smtClean="0">
                <a:solidFill>
                  <a:schemeClr val="tx1"/>
                </a:solidFill>
              </a:rPr>
              <a:t>ICT </a:t>
            </a:r>
            <a:r>
              <a:rPr lang="en-US" sz="2400" dirty="0">
                <a:solidFill>
                  <a:schemeClr val="tx1"/>
                </a:solidFill>
              </a:rPr>
              <a:t>trainer</a:t>
            </a:r>
          </a:p>
          <a:p>
            <a:pPr marL="457200" indent="-457200" algn="l">
              <a:buClr>
                <a:srgbClr val="FF6600"/>
              </a:buClr>
              <a:buFont typeface="Wingdings" panose="05000000000000000000" pitchFamily="2" charset="2"/>
              <a:buChar char="q"/>
            </a:pPr>
            <a:r>
              <a:rPr lang="en-US" sz="2400" dirty="0" smtClean="0">
                <a:solidFill>
                  <a:schemeClr val="tx1"/>
                </a:solidFill>
              </a:rPr>
              <a:t>Librarian</a:t>
            </a:r>
            <a:endParaRPr lang="lv-LV" sz="2400" dirty="0" smtClean="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Volunteer</a:t>
            </a:r>
            <a:r>
              <a:rPr lang="lv-LV" sz="2400" dirty="0">
                <a:solidFill>
                  <a:schemeClr val="tx1"/>
                </a:solidFill>
              </a:rPr>
              <a:t>s from different organisations</a:t>
            </a:r>
            <a:endParaRPr lang="en-US" sz="2400" dirty="0">
              <a:solidFill>
                <a:schemeClr val="tx1"/>
              </a:solidFill>
            </a:endParaRPr>
          </a:p>
          <a:p>
            <a:pPr marL="457200" indent="-457200" algn="l">
              <a:buClr>
                <a:srgbClr val="FF6600"/>
              </a:buClr>
              <a:buFont typeface="Wingdings" panose="05000000000000000000" pitchFamily="2" charset="2"/>
              <a:buChar char="q"/>
            </a:pPr>
            <a:endParaRPr lang="en-US" sz="2400" dirty="0">
              <a:solidFill>
                <a:schemeClr val="tx1"/>
              </a:solidFill>
            </a:endParaRPr>
          </a:p>
          <a:p>
            <a:pPr marL="457200" indent="-457200" algn="l">
              <a:buClr>
                <a:srgbClr val="FF6600"/>
              </a:buClr>
              <a:buFont typeface="Wingdings" panose="05000000000000000000" pitchFamily="2" charset="2"/>
              <a:buChar char="q"/>
            </a:pPr>
            <a:r>
              <a:rPr lang="lv-LV" sz="2400" dirty="0" smtClean="0">
                <a:solidFill>
                  <a:schemeClr val="tx1"/>
                </a:solidFill>
              </a:rPr>
              <a:t>Representative from d</a:t>
            </a:r>
            <a:r>
              <a:rPr lang="en-US" sz="2400" dirty="0" err="1" smtClean="0">
                <a:solidFill>
                  <a:schemeClr val="tx1"/>
                </a:solidFill>
              </a:rPr>
              <a:t>epartment</a:t>
            </a:r>
            <a:r>
              <a:rPr lang="en-US" sz="2400" dirty="0" smtClean="0">
                <a:solidFill>
                  <a:schemeClr val="tx1"/>
                </a:solidFill>
              </a:rPr>
              <a:t> </a:t>
            </a:r>
            <a:r>
              <a:rPr lang="en-US" sz="2400" dirty="0">
                <a:solidFill>
                  <a:schemeClr val="tx1"/>
                </a:solidFill>
              </a:rPr>
              <a:t>for senior citizens</a:t>
            </a:r>
          </a:p>
          <a:p>
            <a:pPr marL="457200" indent="-457200" algn="l">
              <a:buClr>
                <a:srgbClr val="FF6600"/>
              </a:buClr>
              <a:buFont typeface="Wingdings" panose="05000000000000000000" pitchFamily="2" charset="2"/>
              <a:buChar char="q"/>
            </a:pPr>
            <a:r>
              <a:rPr lang="en-US" sz="2400" dirty="0">
                <a:solidFill>
                  <a:schemeClr val="tx1"/>
                </a:solidFill>
              </a:rPr>
              <a:t>Online trainer</a:t>
            </a:r>
          </a:p>
          <a:p>
            <a:pPr marL="457200" indent="-457200" algn="l">
              <a:buClr>
                <a:srgbClr val="FF6600"/>
              </a:buClr>
              <a:buFont typeface="Wingdings" panose="05000000000000000000" pitchFamily="2" charset="2"/>
              <a:buChar char="q"/>
            </a:pPr>
            <a:r>
              <a:rPr lang="en-US" sz="2400" dirty="0" smtClean="0">
                <a:solidFill>
                  <a:schemeClr val="tx1"/>
                </a:solidFill>
              </a:rPr>
              <a:t>Youth </a:t>
            </a:r>
            <a:r>
              <a:rPr lang="en-US" sz="2400" dirty="0" err="1" smtClean="0">
                <a:solidFill>
                  <a:schemeClr val="tx1"/>
                </a:solidFill>
              </a:rPr>
              <a:t>centre</a:t>
            </a:r>
            <a:r>
              <a:rPr lang="lv-LV" sz="2400" dirty="0" smtClean="0">
                <a:solidFill>
                  <a:schemeClr val="tx1"/>
                </a:solidFill>
              </a:rPr>
              <a:t> trainer</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Freelancer</a:t>
            </a:r>
            <a:r>
              <a:rPr lang="en-US" sz="2400" dirty="0">
                <a:solidFill>
                  <a:schemeClr val="tx1"/>
                </a:solidFill>
              </a:rPr>
              <a:t>, computer service</a:t>
            </a:r>
            <a:endParaRPr lang="en-US" sz="2400" dirty="0"/>
          </a:p>
        </p:txBody>
      </p:sp>
      <p:pic>
        <p:nvPicPr>
          <p:cNvPr id="10" name="Picture 3" descr="C:\Users\Skolotaji\Downloads\IMG_1002 - 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4166" y="4725144"/>
            <a:ext cx="2393430" cy="159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162457"/>
      </p:ext>
    </p:extLst>
  </p:cSld>
  <p:clrMapOvr>
    <a:masterClrMapping/>
  </p:clrMapOvr>
  <p:transition advTm="2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Training modules </a:t>
            </a:r>
            <a:r>
              <a:rPr lang="lv-LV" sz="4000" b="1" dirty="0" smtClean="0"/>
              <a:t>piloted</a:t>
            </a:r>
            <a:endParaRPr lang="en-US" sz="4000" b="1" dirty="0"/>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7</a:t>
            </a:fld>
            <a:endParaRPr lang="de-DE"/>
          </a:p>
        </p:txBody>
      </p:sp>
      <p:sp>
        <p:nvSpPr>
          <p:cNvPr id="23" name="Subtitle 2"/>
          <p:cNvSpPr>
            <a:spLocks noGrp="1"/>
          </p:cNvSpPr>
          <p:nvPr>
            <p:ph type="subTitle" idx="1"/>
          </p:nvPr>
        </p:nvSpPr>
        <p:spPr>
          <a:xfrm>
            <a:off x="264907" y="1843704"/>
            <a:ext cx="6288293" cy="4177584"/>
          </a:xfrm>
        </p:spPr>
        <p:txBody>
          <a:bodyPr>
            <a:normAutofit lnSpcReduction="10000"/>
          </a:bodyPr>
          <a:lstStyle/>
          <a:p>
            <a:pPr algn="l">
              <a:buClr>
                <a:srgbClr val="FF6600"/>
              </a:buClr>
            </a:pPr>
            <a:r>
              <a:rPr lang="en-US" sz="3600" b="1" dirty="0">
                <a:solidFill>
                  <a:schemeClr val="tx1"/>
                </a:solidFill>
              </a:rPr>
              <a:t>In Latvia</a:t>
            </a:r>
            <a:r>
              <a:rPr lang="en-US" sz="3600" b="1" dirty="0" smtClean="0">
                <a:solidFill>
                  <a:schemeClr val="tx1"/>
                </a:solidFill>
              </a:rPr>
              <a:t>:</a:t>
            </a:r>
            <a:endParaRPr lang="lv-LV" sz="3600" b="1" dirty="0" smtClean="0">
              <a:solidFill>
                <a:schemeClr val="tx1"/>
              </a:solidFill>
            </a:endParaRPr>
          </a:p>
          <a:p>
            <a:pPr algn="l">
              <a:buClr>
                <a:srgbClr val="FF6600"/>
              </a:buClr>
            </a:pPr>
            <a:endParaRPr lang="en-US" b="1"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Auxiliary resources to optimize activities in </a:t>
            </a:r>
            <a:r>
              <a:rPr lang="en-US" sz="2400" dirty="0" err="1">
                <a:solidFill>
                  <a:schemeClr val="tx1"/>
                </a:solidFill>
              </a:rPr>
              <a:t>telecentres</a:t>
            </a:r>
            <a:r>
              <a:rPr lang="en-US" sz="2400" dirty="0">
                <a:solidFill>
                  <a:schemeClr val="tx1"/>
                </a:solidFill>
              </a:rPr>
              <a:t> / ICT centers / libraries</a:t>
            </a:r>
          </a:p>
          <a:p>
            <a:pPr marL="457200" indent="-457200" algn="l">
              <a:buClr>
                <a:srgbClr val="FF6600"/>
              </a:buClr>
              <a:buFont typeface="Wingdings" panose="05000000000000000000" pitchFamily="2" charset="2"/>
              <a:buChar char="q"/>
            </a:pPr>
            <a:r>
              <a:rPr lang="en-US" sz="2400" dirty="0">
                <a:solidFill>
                  <a:schemeClr val="tx1"/>
                </a:solidFill>
              </a:rPr>
              <a:t>Getting familiar with Office tools (Open/MS) for developing digital literacy workshops</a:t>
            </a:r>
          </a:p>
          <a:p>
            <a:pPr marL="457200" indent="-457200" algn="l">
              <a:buClr>
                <a:srgbClr val="FF6600"/>
              </a:buClr>
              <a:buFont typeface="Wingdings" panose="05000000000000000000" pitchFamily="2" charset="2"/>
              <a:buChar char="q"/>
            </a:pPr>
            <a:r>
              <a:rPr lang="en-US" sz="2400" dirty="0">
                <a:solidFill>
                  <a:schemeClr val="tx1"/>
                </a:solidFill>
              </a:rPr>
              <a:t>Facilitating job seeking in the </a:t>
            </a:r>
            <a:r>
              <a:rPr lang="en-US" sz="2400" dirty="0" err="1">
                <a:solidFill>
                  <a:schemeClr val="tx1"/>
                </a:solidFill>
              </a:rPr>
              <a:t>telecentre</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err="1">
                <a:solidFill>
                  <a:schemeClr val="tx1"/>
                </a:solidFill>
              </a:rPr>
              <a:t>Telematic</a:t>
            </a:r>
            <a:r>
              <a:rPr lang="en-US" sz="2400" dirty="0">
                <a:solidFill>
                  <a:schemeClr val="tx1"/>
                </a:solidFill>
              </a:rPr>
              <a:t> procedures – facilitating access to e-services</a:t>
            </a:r>
          </a:p>
          <a:p>
            <a:pPr marL="457200" indent="-457200" algn="l">
              <a:buClr>
                <a:srgbClr val="FF6600"/>
              </a:buClr>
              <a:buFont typeface="Wingdings" panose="05000000000000000000" pitchFamily="2" charset="2"/>
              <a:buChar char="q"/>
            </a:pPr>
            <a:r>
              <a:rPr lang="en-US" sz="2400" dirty="0">
                <a:solidFill>
                  <a:schemeClr val="tx1"/>
                </a:solidFill>
              </a:rPr>
              <a:t>E-safety and e-security</a:t>
            </a:r>
            <a:endParaRPr lang="en-US" sz="2400"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74846"/>
          <a:stretch/>
        </p:blipFill>
        <p:spPr>
          <a:xfrm>
            <a:off x="6346688" y="4869160"/>
            <a:ext cx="2511595" cy="1685115"/>
          </a:xfrm>
          <a:prstGeom prst="rect">
            <a:avLst/>
          </a:prstGeom>
        </p:spPr>
      </p:pic>
    </p:spTree>
    <p:extLst>
      <p:ext uri="{BB962C8B-B14F-4D97-AF65-F5344CB8AC3E}">
        <p14:creationId xmlns:p14="http://schemas.microsoft.com/office/powerpoint/2010/main" val="3107461058"/>
      </p:ext>
    </p:extLst>
  </p:cSld>
  <p:clrMapOvr>
    <a:masterClrMapping/>
  </p:clrMapOvr>
  <p:transition advTm="2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b="1" dirty="0" smtClean="0"/>
              <a:t>Pilot </a:t>
            </a:r>
            <a:r>
              <a:rPr lang="en-US" sz="3600" b="1" dirty="0" smtClean="0"/>
              <a:t>target </a:t>
            </a:r>
            <a:r>
              <a:rPr lang="en-US" sz="3600" b="1" dirty="0"/>
              <a:t>groups</a:t>
            </a:r>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8</a:t>
            </a:fld>
            <a:endParaRPr lang="de-DE"/>
          </a:p>
        </p:txBody>
      </p:sp>
      <p:sp>
        <p:nvSpPr>
          <p:cNvPr id="23" name="Subtitle 2"/>
          <p:cNvSpPr>
            <a:spLocks noGrp="1"/>
          </p:cNvSpPr>
          <p:nvPr>
            <p:ph type="subTitle" idx="1"/>
          </p:nvPr>
        </p:nvSpPr>
        <p:spPr>
          <a:xfrm>
            <a:off x="264907" y="1843704"/>
            <a:ext cx="6288293" cy="4177584"/>
          </a:xfrm>
        </p:spPr>
        <p:txBody>
          <a:bodyPr>
            <a:normAutofit/>
          </a:bodyPr>
          <a:lstStyle/>
          <a:p>
            <a:pPr algn="l">
              <a:buClr>
                <a:srgbClr val="FF6600"/>
              </a:buClr>
            </a:pPr>
            <a:r>
              <a:rPr lang="en-US" sz="3600" b="1" dirty="0">
                <a:solidFill>
                  <a:schemeClr val="tx1"/>
                </a:solidFill>
              </a:rPr>
              <a:t>In Latvia</a:t>
            </a:r>
            <a:r>
              <a:rPr lang="en-US" sz="3600" b="1" dirty="0" smtClean="0">
                <a:solidFill>
                  <a:schemeClr val="tx1"/>
                </a:solidFill>
              </a:rPr>
              <a:t>:</a:t>
            </a:r>
            <a:endParaRPr lang="lv-LV" sz="3600" b="1" dirty="0" smtClean="0">
              <a:solidFill>
                <a:schemeClr val="tx1"/>
              </a:solidFill>
            </a:endParaRPr>
          </a:p>
          <a:p>
            <a:pPr algn="l">
              <a:buClr>
                <a:srgbClr val="FF6600"/>
              </a:buClr>
            </a:pPr>
            <a:endParaRPr lang="en-US" b="1" dirty="0">
              <a:solidFill>
                <a:schemeClr val="tx1"/>
              </a:solidFill>
            </a:endParaRPr>
          </a:p>
          <a:p>
            <a:pPr marL="457200" indent="-457200" algn="l">
              <a:buClr>
                <a:srgbClr val="FF6600"/>
              </a:buClr>
              <a:buFont typeface="Wingdings" panose="05000000000000000000" pitchFamily="2" charset="2"/>
              <a:buChar char="q"/>
            </a:pPr>
            <a:r>
              <a:rPr lang="lv-LV" sz="2400" dirty="0">
                <a:solidFill>
                  <a:schemeClr val="tx1"/>
                </a:solidFill>
              </a:rPr>
              <a:t>IT </a:t>
            </a:r>
            <a:r>
              <a:rPr lang="lv-LV" sz="2400" dirty="0" smtClean="0">
                <a:solidFill>
                  <a:schemeClr val="tx1"/>
                </a:solidFill>
              </a:rPr>
              <a:t>Teachers</a:t>
            </a:r>
          </a:p>
          <a:p>
            <a:pPr marL="457200" indent="-457200" algn="l">
              <a:buClr>
                <a:srgbClr val="FF6600"/>
              </a:buClr>
              <a:buFont typeface="Wingdings" panose="05000000000000000000" pitchFamily="2" charset="2"/>
              <a:buChar char="q"/>
            </a:pPr>
            <a:r>
              <a:rPr lang="lv-LV" sz="2400" dirty="0" smtClean="0">
                <a:solidFill>
                  <a:schemeClr val="tx1"/>
                </a:solidFill>
              </a:rPr>
              <a:t>General education teachers</a:t>
            </a:r>
            <a:endParaRPr lang="lv-LV" sz="2400" dirty="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Librarians</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Educational </a:t>
            </a:r>
            <a:r>
              <a:rPr lang="en-US" sz="2400" dirty="0" err="1" smtClean="0">
                <a:solidFill>
                  <a:schemeClr val="tx1"/>
                </a:solidFill>
              </a:rPr>
              <a:t>centre</a:t>
            </a:r>
            <a:r>
              <a:rPr lang="lv-LV" sz="2400" dirty="0" smtClean="0">
                <a:solidFill>
                  <a:schemeClr val="tx1"/>
                </a:solidFill>
              </a:rPr>
              <a:t> specialists</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Adult Education and Information Center</a:t>
            </a:r>
          </a:p>
          <a:p>
            <a:pPr marL="457200" indent="-457200" algn="l">
              <a:buClr>
                <a:srgbClr val="FF6600"/>
              </a:buClr>
              <a:buFont typeface="Wingdings" panose="05000000000000000000" pitchFamily="2" charset="2"/>
              <a:buChar char="q"/>
            </a:pPr>
            <a:r>
              <a:rPr lang="lv-LV" sz="2400" dirty="0" smtClean="0">
                <a:solidFill>
                  <a:schemeClr val="tx1"/>
                </a:solidFill>
              </a:rPr>
              <a:t>Trainers from d</a:t>
            </a:r>
            <a:r>
              <a:rPr lang="en-US" sz="2400" dirty="0" err="1" smtClean="0">
                <a:solidFill>
                  <a:schemeClr val="tx1"/>
                </a:solidFill>
              </a:rPr>
              <a:t>ifferent</a:t>
            </a:r>
            <a:r>
              <a:rPr lang="en-US" sz="2400" dirty="0" smtClean="0">
                <a:solidFill>
                  <a:schemeClr val="tx1"/>
                </a:solidFill>
              </a:rPr>
              <a:t> NGOS</a:t>
            </a:r>
            <a:endParaRPr lang="lv-LV" sz="2400" dirty="0" smtClean="0">
              <a:solidFill>
                <a:schemeClr val="tx1"/>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26443" b="50528"/>
          <a:stretch/>
        </p:blipFill>
        <p:spPr>
          <a:xfrm>
            <a:off x="5957501" y="4581128"/>
            <a:ext cx="2900782" cy="1781845"/>
          </a:xfrm>
          <a:prstGeom prst="rect">
            <a:avLst/>
          </a:prstGeom>
        </p:spPr>
      </p:pic>
    </p:spTree>
    <p:extLst>
      <p:ext uri="{BB962C8B-B14F-4D97-AF65-F5344CB8AC3E}">
        <p14:creationId xmlns:p14="http://schemas.microsoft.com/office/powerpoint/2010/main" val="398844544"/>
      </p:ext>
    </p:extLst>
  </p:cSld>
  <p:clrMapOvr>
    <a:masterClrMapping/>
  </p:clrMapOvr>
  <p:transition advTm="2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Training modules </a:t>
            </a:r>
            <a:r>
              <a:rPr lang="lv-LV" sz="4000" b="1" dirty="0" smtClean="0"/>
              <a:t>piloted</a:t>
            </a:r>
            <a:endParaRPr lang="en-US" sz="4000" b="1" dirty="0"/>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9</a:t>
            </a:fld>
            <a:endParaRPr lang="de-DE"/>
          </a:p>
        </p:txBody>
      </p:sp>
      <p:sp>
        <p:nvSpPr>
          <p:cNvPr id="23" name="Subtitle 2"/>
          <p:cNvSpPr>
            <a:spLocks noGrp="1"/>
          </p:cNvSpPr>
          <p:nvPr>
            <p:ph type="subTitle" idx="1"/>
          </p:nvPr>
        </p:nvSpPr>
        <p:spPr>
          <a:xfrm>
            <a:off x="264907" y="1801645"/>
            <a:ext cx="6971389" cy="4177584"/>
          </a:xfrm>
        </p:spPr>
        <p:txBody>
          <a:bodyPr>
            <a:normAutofit/>
          </a:bodyPr>
          <a:lstStyle/>
          <a:p>
            <a:pPr algn="l">
              <a:buClr>
                <a:srgbClr val="FF6600"/>
              </a:buClr>
            </a:pPr>
            <a:r>
              <a:rPr lang="en-US" sz="3600" b="1" dirty="0">
                <a:solidFill>
                  <a:schemeClr val="tx1"/>
                </a:solidFill>
              </a:rPr>
              <a:t>In Portugal:</a:t>
            </a:r>
          </a:p>
          <a:p>
            <a:pPr algn="l">
              <a:buClr>
                <a:srgbClr val="FF6600"/>
              </a:buClr>
            </a:pPr>
            <a:endParaRPr lang="en-US" b="1"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Building a network culture</a:t>
            </a:r>
          </a:p>
          <a:p>
            <a:pPr marL="457200" indent="-457200" algn="l">
              <a:buClr>
                <a:srgbClr val="FF6600"/>
              </a:buClr>
              <a:buFont typeface="Wingdings" panose="05000000000000000000" pitchFamily="2" charset="2"/>
              <a:buChar char="q"/>
            </a:pPr>
            <a:r>
              <a:rPr lang="en-US" sz="2400" dirty="0">
                <a:solidFill>
                  <a:schemeClr val="tx1"/>
                </a:solidFill>
              </a:rPr>
              <a:t>Auxiliary resources to optimize activities in </a:t>
            </a:r>
            <a:r>
              <a:rPr lang="en-US" sz="2400" dirty="0" err="1">
                <a:solidFill>
                  <a:schemeClr val="tx1"/>
                </a:solidFill>
              </a:rPr>
              <a:t>telecentres</a:t>
            </a:r>
            <a:r>
              <a:rPr lang="en-US" sz="2400" dirty="0">
                <a:solidFill>
                  <a:schemeClr val="tx1"/>
                </a:solidFill>
              </a:rPr>
              <a:t> / ICT centers / libraries</a:t>
            </a:r>
          </a:p>
          <a:p>
            <a:pPr marL="457200" indent="-457200" algn="l">
              <a:buClr>
                <a:srgbClr val="FF6600"/>
              </a:buClr>
              <a:buFont typeface="Wingdings" panose="05000000000000000000" pitchFamily="2" charset="2"/>
              <a:buChar char="q"/>
            </a:pPr>
            <a:r>
              <a:rPr lang="en-US" sz="2400" dirty="0">
                <a:solidFill>
                  <a:schemeClr val="tx1"/>
                </a:solidFill>
              </a:rPr>
              <a:t>Developing a digital photography workshop in </a:t>
            </a:r>
            <a:r>
              <a:rPr lang="en-US" sz="2400" dirty="0" smtClean="0">
                <a:solidFill>
                  <a:schemeClr val="tx1"/>
                </a:solidFill>
              </a:rPr>
              <a:t>the </a:t>
            </a:r>
            <a:r>
              <a:rPr lang="en-US" sz="2400" dirty="0" err="1">
                <a:solidFill>
                  <a:schemeClr val="tx1"/>
                </a:solidFill>
              </a:rPr>
              <a:t>telecenter</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Plan</a:t>
            </a:r>
            <a:r>
              <a:rPr lang="lv-LV" sz="2400" dirty="0" smtClean="0">
                <a:solidFill>
                  <a:schemeClr val="tx1"/>
                </a:solidFill>
              </a:rPr>
              <a:t>n</a:t>
            </a:r>
            <a:r>
              <a:rPr lang="en-US" sz="2400" dirty="0" err="1" smtClean="0">
                <a:solidFill>
                  <a:schemeClr val="tx1"/>
                </a:solidFill>
              </a:rPr>
              <a:t>ing</a:t>
            </a:r>
            <a:r>
              <a:rPr lang="en-US" sz="2400" dirty="0" smtClean="0">
                <a:solidFill>
                  <a:schemeClr val="tx1"/>
                </a:solidFill>
              </a:rPr>
              <a:t> </a:t>
            </a:r>
            <a:r>
              <a:rPr lang="en-US" sz="2400" dirty="0">
                <a:solidFill>
                  <a:schemeClr val="tx1"/>
                </a:solidFill>
              </a:rPr>
              <a:t>a digital literacy Workshop</a:t>
            </a:r>
          </a:p>
          <a:p>
            <a:pPr marL="457200" indent="-457200" algn="l">
              <a:buClr>
                <a:srgbClr val="FF6600"/>
              </a:buClr>
              <a:buFont typeface="Wingdings" panose="05000000000000000000" pitchFamily="2" charset="2"/>
              <a:buChar char="q"/>
            </a:pPr>
            <a:r>
              <a:rPr lang="en-US" sz="2400" dirty="0">
                <a:solidFill>
                  <a:schemeClr val="tx1"/>
                </a:solidFill>
              </a:rPr>
              <a:t>E-safety and e-security</a:t>
            </a:r>
            <a:endParaRPr lang="en-US" sz="240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50000" b="25000"/>
          <a:stretch/>
        </p:blipFill>
        <p:spPr>
          <a:xfrm>
            <a:off x="6653556" y="4869160"/>
            <a:ext cx="2201643" cy="1468121"/>
          </a:xfrm>
          <a:prstGeom prst="rect">
            <a:avLst/>
          </a:prstGeom>
        </p:spPr>
      </p:pic>
    </p:spTree>
    <p:extLst>
      <p:ext uri="{BB962C8B-B14F-4D97-AF65-F5344CB8AC3E}">
        <p14:creationId xmlns:p14="http://schemas.microsoft.com/office/powerpoint/2010/main" val="3152580565"/>
      </p:ext>
    </p:extLst>
  </p:cSld>
  <p:clrMapOvr>
    <a:masterClrMapping/>
  </p:clrMapOvr>
  <p:transition advTm="2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4000" b="1" dirty="0" smtClean="0"/>
              <a:t>Pilot </a:t>
            </a:r>
            <a:r>
              <a:rPr lang="en-US" sz="4000" b="1" dirty="0" smtClean="0"/>
              <a:t>target </a:t>
            </a:r>
            <a:r>
              <a:rPr lang="en-US" sz="4000" b="1" dirty="0"/>
              <a:t>groups</a:t>
            </a:r>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10</a:t>
            </a:fld>
            <a:endParaRPr lang="de-DE"/>
          </a:p>
        </p:txBody>
      </p:sp>
      <p:sp>
        <p:nvSpPr>
          <p:cNvPr id="23" name="Subtitle 2"/>
          <p:cNvSpPr>
            <a:spLocks noGrp="1"/>
          </p:cNvSpPr>
          <p:nvPr>
            <p:ph type="subTitle" idx="1"/>
          </p:nvPr>
        </p:nvSpPr>
        <p:spPr>
          <a:xfrm>
            <a:off x="264907" y="1801645"/>
            <a:ext cx="6971389" cy="4177584"/>
          </a:xfrm>
        </p:spPr>
        <p:txBody>
          <a:bodyPr>
            <a:normAutofit lnSpcReduction="10000"/>
          </a:bodyPr>
          <a:lstStyle/>
          <a:p>
            <a:pPr algn="l">
              <a:buClr>
                <a:srgbClr val="FF6600"/>
              </a:buClr>
            </a:pPr>
            <a:r>
              <a:rPr lang="en-US" sz="3600" b="1" dirty="0">
                <a:solidFill>
                  <a:schemeClr val="tx1"/>
                </a:solidFill>
              </a:rPr>
              <a:t>In Portugal:</a:t>
            </a:r>
          </a:p>
          <a:p>
            <a:pPr algn="l">
              <a:buClr>
                <a:srgbClr val="FF6600"/>
              </a:buClr>
            </a:pPr>
            <a:endParaRPr lang="en-US" b="1"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ICT trainers </a:t>
            </a:r>
          </a:p>
          <a:p>
            <a:pPr marL="457200" indent="-457200" algn="l">
              <a:buClr>
                <a:srgbClr val="FF6600"/>
              </a:buClr>
              <a:buFont typeface="Wingdings" panose="05000000000000000000" pitchFamily="2" charset="2"/>
              <a:buChar char="q"/>
            </a:pPr>
            <a:r>
              <a:rPr lang="en-US" sz="2400" dirty="0">
                <a:solidFill>
                  <a:schemeClr val="tx1"/>
                </a:solidFill>
              </a:rPr>
              <a:t>Academic students</a:t>
            </a:r>
          </a:p>
          <a:p>
            <a:pPr marL="457200" indent="-457200" algn="l">
              <a:buClr>
                <a:srgbClr val="FF6600"/>
              </a:buClr>
              <a:buFont typeface="Wingdings" panose="05000000000000000000" pitchFamily="2" charset="2"/>
              <a:buChar char="q"/>
            </a:pPr>
            <a:r>
              <a:rPr lang="en-US" sz="2400" dirty="0">
                <a:solidFill>
                  <a:schemeClr val="tx1"/>
                </a:solidFill>
              </a:rPr>
              <a:t>Librarians</a:t>
            </a:r>
          </a:p>
          <a:p>
            <a:pPr marL="457200" indent="-457200" algn="l">
              <a:buClr>
                <a:srgbClr val="FF6600"/>
              </a:buClr>
              <a:buFont typeface="Wingdings" panose="05000000000000000000" pitchFamily="2" charset="2"/>
              <a:buChar char="q"/>
            </a:pPr>
            <a:r>
              <a:rPr lang="en-US" sz="2400" dirty="0">
                <a:solidFill>
                  <a:schemeClr val="tx1"/>
                </a:solidFill>
              </a:rPr>
              <a:t>Social cultural </a:t>
            </a:r>
            <a:r>
              <a:rPr lang="en-US" sz="2400" dirty="0" smtClean="0">
                <a:solidFill>
                  <a:schemeClr val="tx1"/>
                </a:solidFill>
              </a:rPr>
              <a:t>work</a:t>
            </a:r>
            <a:r>
              <a:rPr lang="lv-LV" sz="2400" dirty="0" smtClean="0">
                <a:solidFill>
                  <a:schemeClr val="tx1"/>
                </a:solidFill>
              </a:rPr>
              <a:t>er</a:t>
            </a:r>
            <a:r>
              <a:rPr lang="en-US" sz="2400" dirty="0" smtClean="0">
                <a:solidFill>
                  <a:schemeClr val="tx1"/>
                </a:solidFill>
              </a:rPr>
              <a:t>s</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Employees from public administration</a:t>
            </a:r>
          </a:p>
          <a:p>
            <a:pPr marL="457200" indent="-457200" algn="l">
              <a:buClr>
                <a:srgbClr val="FF6600"/>
              </a:buClr>
              <a:buFont typeface="Wingdings" panose="05000000000000000000" pitchFamily="2" charset="2"/>
              <a:buChar char="q"/>
            </a:pPr>
            <a:r>
              <a:rPr lang="en-US" sz="2400" dirty="0">
                <a:solidFill>
                  <a:schemeClr val="tx1"/>
                </a:solidFill>
              </a:rPr>
              <a:t>Multimedia communication students</a:t>
            </a:r>
          </a:p>
          <a:p>
            <a:pPr marL="457200" indent="-457200" algn="l">
              <a:buClr>
                <a:srgbClr val="FF6600"/>
              </a:buClr>
              <a:buFont typeface="Wingdings" panose="05000000000000000000" pitchFamily="2" charset="2"/>
              <a:buChar char="q"/>
            </a:pPr>
            <a:r>
              <a:rPr lang="en-US" sz="2400" dirty="0">
                <a:solidFill>
                  <a:schemeClr val="tx1"/>
                </a:solidFill>
              </a:rPr>
              <a:t>Volunteers  from NGO</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74912"/>
          <a:stretch/>
        </p:blipFill>
        <p:spPr>
          <a:xfrm>
            <a:off x="6194261" y="4412242"/>
            <a:ext cx="2664022" cy="1782680"/>
          </a:xfrm>
          <a:prstGeom prst="rect">
            <a:avLst/>
          </a:prstGeom>
        </p:spPr>
      </p:pic>
    </p:spTree>
    <p:extLst>
      <p:ext uri="{BB962C8B-B14F-4D97-AF65-F5344CB8AC3E}">
        <p14:creationId xmlns:p14="http://schemas.microsoft.com/office/powerpoint/2010/main" val="2776893714"/>
      </p:ext>
    </p:extLst>
  </p:cSld>
  <p:clrMapOvr>
    <a:masterClrMapping/>
  </p:clrMapOvr>
  <p:transition advTm="2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t>Testing</a:t>
            </a:r>
            <a:r>
              <a:rPr lang="lv-LV" sz="4000" b="1" dirty="0" smtClean="0"/>
              <a:t> </a:t>
            </a:r>
          </a:p>
          <a:p>
            <a:pPr algn="ctr"/>
            <a:r>
              <a:rPr lang="lv-LV" sz="4000" b="1" dirty="0"/>
              <a:t>k</a:t>
            </a:r>
            <a:r>
              <a:rPr lang="en-US" sz="4000" b="1" dirty="0" err="1" smtClean="0"/>
              <a:t>nowledge</a:t>
            </a:r>
            <a:r>
              <a:rPr lang="lv-LV" sz="4000" b="1" dirty="0" smtClean="0"/>
              <a:t> </a:t>
            </a:r>
            <a:r>
              <a:rPr lang="en-US" sz="4000" b="1" dirty="0" smtClean="0"/>
              <a:t>and skill</a:t>
            </a:r>
            <a:r>
              <a:rPr lang="lv-LV" sz="4000" b="1" dirty="0" smtClean="0"/>
              <a:t>s</a:t>
            </a:r>
            <a:endParaRPr lang="en-US" sz="4000" b="1" dirty="0"/>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11</a:t>
            </a:fld>
            <a:endParaRPr lang="de-DE"/>
          </a:p>
        </p:txBody>
      </p:sp>
      <p:sp>
        <p:nvSpPr>
          <p:cNvPr id="23" name="Subtitle 2"/>
          <p:cNvSpPr>
            <a:spLocks noGrp="1"/>
          </p:cNvSpPr>
          <p:nvPr>
            <p:ph type="subTitle" idx="1"/>
          </p:nvPr>
        </p:nvSpPr>
        <p:spPr>
          <a:xfrm>
            <a:off x="264907" y="1801645"/>
            <a:ext cx="6971389" cy="4177584"/>
          </a:xfrm>
        </p:spPr>
        <p:txBody>
          <a:bodyPr>
            <a:normAutofit fontScale="92500" lnSpcReduction="10000"/>
          </a:bodyPr>
          <a:lstStyle/>
          <a:p>
            <a:pPr marL="457200" indent="-457200" algn="l">
              <a:buClr>
                <a:srgbClr val="FF6600"/>
              </a:buClr>
              <a:buFont typeface="Wingdings" panose="05000000000000000000" pitchFamily="2" charset="2"/>
              <a:buChar char="q"/>
            </a:pPr>
            <a:r>
              <a:rPr lang="en-US" sz="2400" dirty="0">
                <a:solidFill>
                  <a:schemeClr val="tx1"/>
                </a:solidFill>
              </a:rPr>
              <a:t>Online tests for self </a:t>
            </a:r>
            <a:r>
              <a:rPr lang="en-US" sz="2400" dirty="0" err="1" smtClean="0">
                <a:solidFill>
                  <a:schemeClr val="tx1"/>
                </a:solidFill>
              </a:rPr>
              <a:t>ev</a:t>
            </a:r>
            <a:r>
              <a:rPr lang="lv-LV" sz="2400" dirty="0" smtClean="0">
                <a:solidFill>
                  <a:schemeClr val="tx1"/>
                </a:solidFill>
              </a:rPr>
              <a:t>a</a:t>
            </a:r>
            <a:r>
              <a:rPr lang="en-US" sz="2400" dirty="0" err="1" smtClean="0">
                <a:solidFill>
                  <a:schemeClr val="tx1"/>
                </a:solidFill>
              </a:rPr>
              <a:t>lu</a:t>
            </a:r>
            <a:r>
              <a:rPr lang="lv-LV" sz="2400" dirty="0" smtClean="0">
                <a:solidFill>
                  <a:schemeClr val="tx1"/>
                </a:solidFill>
              </a:rPr>
              <a:t>a</a:t>
            </a:r>
            <a:r>
              <a:rPr lang="en-US" sz="2400" dirty="0" err="1" smtClean="0">
                <a:solidFill>
                  <a:schemeClr val="tx1"/>
                </a:solidFill>
              </a:rPr>
              <a:t>tion</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a:solidFill>
                  <a:schemeClr val="tx1"/>
                </a:solidFill>
              </a:rPr>
              <a:t>Independent work graded by teachers</a:t>
            </a:r>
          </a:p>
          <a:p>
            <a:pPr marL="457200" indent="-457200" algn="l">
              <a:buClr>
                <a:srgbClr val="FF6600"/>
              </a:buClr>
              <a:buFont typeface="Wingdings" panose="05000000000000000000" pitchFamily="2" charset="2"/>
              <a:buChar char="q"/>
            </a:pPr>
            <a:endParaRPr lang="en-US" sz="2400" dirty="0">
              <a:solidFill>
                <a:schemeClr val="tx1"/>
              </a:solidFill>
            </a:endParaRPr>
          </a:p>
          <a:p>
            <a:pPr algn="l">
              <a:buClr>
                <a:srgbClr val="FF6600"/>
              </a:buClr>
            </a:pPr>
            <a:r>
              <a:rPr lang="en-US" b="1" dirty="0">
                <a:solidFill>
                  <a:schemeClr val="tx1"/>
                </a:solidFill>
              </a:rPr>
              <a:t>Final examination</a:t>
            </a:r>
          </a:p>
          <a:p>
            <a:pPr marL="457200" indent="-457200" algn="l">
              <a:buClr>
                <a:srgbClr val="FF6600"/>
              </a:buClr>
              <a:buFont typeface="Wingdings" panose="05000000000000000000" pitchFamily="2" charset="2"/>
              <a:buChar char="q"/>
            </a:pPr>
            <a:r>
              <a:rPr lang="en-US" sz="2400" dirty="0">
                <a:solidFill>
                  <a:schemeClr val="tx1"/>
                </a:solidFill>
              </a:rPr>
              <a:t> Time limited online test with 20 questions from all learned </a:t>
            </a:r>
            <a:r>
              <a:rPr lang="en-US" sz="2400" dirty="0" smtClean="0">
                <a:solidFill>
                  <a:schemeClr val="tx1"/>
                </a:solidFill>
              </a:rPr>
              <a:t>modules</a:t>
            </a:r>
            <a:endParaRPr lang="lv-LV" sz="2400" dirty="0" smtClean="0">
              <a:solidFill>
                <a:schemeClr val="tx1"/>
              </a:solidFill>
            </a:endParaRPr>
          </a:p>
          <a:p>
            <a:pPr algn="l">
              <a:buClr>
                <a:srgbClr val="FF6600"/>
              </a:buClr>
            </a:pPr>
            <a:endParaRPr lang="lv-LV" sz="2400" b="1" dirty="0">
              <a:solidFill>
                <a:schemeClr val="tx1"/>
              </a:solidFill>
            </a:endParaRPr>
          </a:p>
          <a:p>
            <a:pPr algn="l">
              <a:buClr>
                <a:srgbClr val="FF6600"/>
              </a:buClr>
            </a:pPr>
            <a:r>
              <a:rPr lang="lv-LV" b="1" dirty="0" smtClean="0">
                <a:solidFill>
                  <a:schemeClr val="tx1"/>
                </a:solidFill>
              </a:rPr>
              <a:t>End of course sertificate</a:t>
            </a:r>
            <a:endParaRPr lang="en-US" b="1" dirty="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all </a:t>
            </a:r>
            <a:r>
              <a:rPr lang="lv-LV" sz="2400" dirty="0" smtClean="0">
                <a:solidFill>
                  <a:schemeClr val="tx1"/>
                </a:solidFill>
              </a:rPr>
              <a:t>in</a:t>
            </a:r>
            <a:r>
              <a:rPr lang="en-US" sz="2400" dirty="0" smtClean="0">
                <a:solidFill>
                  <a:schemeClr val="tx1"/>
                </a:solidFill>
              </a:rPr>
              <a:t>dependent works</a:t>
            </a:r>
            <a:r>
              <a:rPr lang="lv-LV" sz="2400" dirty="0" smtClean="0">
                <a:solidFill>
                  <a:schemeClr val="tx1"/>
                </a:solidFill>
              </a:rPr>
              <a:t> c</a:t>
            </a:r>
            <a:r>
              <a:rPr lang="en-US" sz="2400" dirty="0" err="1" smtClean="0">
                <a:solidFill>
                  <a:schemeClr val="tx1"/>
                </a:solidFill>
              </a:rPr>
              <a:t>ompleted</a:t>
            </a:r>
            <a:r>
              <a:rPr lang="en-US" sz="2400" dirty="0" smtClean="0">
                <a:solidFill>
                  <a:schemeClr val="tx1"/>
                </a:solidFill>
              </a:rPr>
              <a:t> </a:t>
            </a:r>
            <a:endParaRPr lang="en-US" sz="2400" dirty="0">
              <a:solidFill>
                <a:schemeClr val="tx1"/>
              </a:solidFill>
            </a:endParaRPr>
          </a:p>
          <a:p>
            <a:pPr marL="457200" indent="-457200" algn="l">
              <a:buClr>
                <a:srgbClr val="FF6600"/>
              </a:buClr>
              <a:buFont typeface="Wingdings" panose="05000000000000000000" pitchFamily="2" charset="2"/>
              <a:buChar char="q"/>
            </a:pPr>
            <a:r>
              <a:rPr lang="en-US" sz="2400" dirty="0" smtClean="0">
                <a:solidFill>
                  <a:schemeClr val="tx1"/>
                </a:solidFill>
              </a:rPr>
              <a:t>final </a:t>
            </a:r>
            <a:r>
              <a:rPr lang="en-US" sz="2400" dirty="0">
                <a:solidFill>
                  <a:schemeClr val="tx1"/>
                </a:solidFill>
              </a:rPr>
              <a:t>exam </a:t>
            </a:r>
            <a:r>
              <a:rPr lang="lv-LV" sz="2400" dirty="0" smtClean="0">
                <a:solidFill>
                  <a:schemeClr val="tx1"/>
                </a:solidFill>
              </a:rPr>
              <a:t>p</a:t>
            </a:r>
            <a:r>
              <a:rPr lang="en-US" sz="2400" dirty="0" smtClean="0">
                <a:solidFill>
                  <a:schemeClr val="tx1"/>
                </a:solidFill>
              </a:rPr>
              <a:t>assed</a:t>
            </a:r>
            <a:r>
              <a:rPr lang="lv-LV" sz="2400" dirty="0" smtClean="0">
                <a:solidFill>
                  <a:schemeClr val="tx1"/>
                </a:solidFill>
              </a:rPr>
              <a:t> </a:t>
            </a:r>
            <a:r>
              <a:rPr lang="en-US" sz="2400" dirty="0" smtClean="0">
                <a:solidFill>
                  <a:schemeClr val="tx1"/>
                </a:solidFill>
              </a:rPr>
              <a:t>with </a:t>
            </a:r>
            <a:r>
              <a:rPr lang="en-US" sz="2400" dirty="0">
                <a:solidFill>
                  <a:schemeClr val="tx1"/>
                </a:solidFill>
              </a:rPr>
              <a:t>score 75% or </a:t>
            </a:r>
            <a:r>
              <a:rPr lang="en-US" sz="2400" dirty="0" smtClean="0">
                <a:solidFill>
                  <a:schemeClr val="tx1"/>
                </a:solidFill>
              </a:rPr>
              <a:t>higher</a:t>
            </a:r>
            <a:endParaRPr lang="lv-LV" sz="2400" dirty="0" smtClean="0">
              <a:solidFill>
                <a:schemeClr val="tx1"/>
              </a:solidFill>
            </a:endParaRPr>
          </a:p>
          <a:p>
            <a:pPr marL="457200" indent="-457200" algn="l">
              <a:buClr>
                <a:srgbClr val="FF6600"/>
              </a:buClr>
              <a:buFont typeface="Wingdings" panose="05000000000000000000" pitchFamily="2" charset="2"/>
              <a:buChar char="q"/>
            </a:pPr>
            <a:endParaRPr lang="lv-LV" sz="2400" dirty="0" smtClean="0">
              <a:solidFill>
                <a:schemeClr val="tx1"/>
              </a:solidFill>
            </a:endParaRPr>
          </a:p>
          <a:p>
            <a:pPr marL="457200" indent="-457200" algn="l">
              <a:buClr>
                <a:srgbClr val="FF6600"/>
              </a:buClr>
              <a:buFont typeface="Wingdings" panose="05000000000000000000" pitchFamily="2" charset="2"/>
              <a:buChar char="q"/>
            </a:pPr>
            <a:endParaRPr lang="lv-LV" sz="2400" dirty="0" smtClean="0">
              <a:solidFill>
                <a:schemeClr val="tx1"/>
              </a:solidFill>
            </a:endParaRPr>
          </a:p>
          <a:p>
            <a:pPr marL="457200" indent="-457200" algn="l">
              <a:buClr>
                <a:srgbClr val="FF6600"/>
              </a:buClr>
              <a:buFont typeface="Wingdings" panose="05000000000000000000" pitchFamily="2" charset="2"/>
              <a:buChar char="q"/>
            </a:pPr>
            <a:endParaRPr lang="en-US" sz="2400" dirty="0">
              <a:solidFill>
                <a:schemeClr val="tx1"/>
              </a:solidFill>
            </a:endParaRPr>
          </a:p>
        </p:txBody>
      </p:sp>
      <p:pic>
        <p:nvPicPr>
          <p:cNvPr id="7" name="Picture 6" descr="C:\Users\Skolotaji\Desktop\Zagreb\Bildes\DSC_00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9657" y="4149080"/>
            <a:ext cx="2912937"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974163"/>
      </p:ext>
    </p:extLst>
  </p:cSld>
  <p:clrMapOvr>
    <a:masterClrMapping/>
  </p:clrMapOvr>
  <p:transition advTm="2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2"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4000" dirty="0"/>
              <a:t>Pilot </a:t>
            </a:r>
            <a:r>
              <a:rPr lang="lv-LV" sz="4000" dirty="0" smtClean="0"/>
              <a:t>participants’ </a:t>
            </a:r>
            <a:r>
              <a:rPr lang="lv-LV" sz="4000" dirty="0"/>
              <a:t>feedback</a:t>
            </a:r>
            <a:endParaRPr lang="en-US" sz="4000" b="1" dirty="0"/>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12</a:t>
            </a:fld>
            <a:endParaRPr lang="de-DE"/>
          </a:p>
        </p:txBody>
      </p:sp>
      <p:sp>
        <p:nvSpPr>
          <p:cNvPr id="23" name="Subtitle 2"/>
          <p:cNvSpPr>
            <a:spLocks noGrp="1"/>
          </p:cNvSpPr>
          <p:nvPr>
            <p:ph type="subTitle" idx="1"/>
          </p:nvPr>
        </p:nvSpPr>
        <p:spPr>
          <a:xfrm>
            <a:off x="264907" y="1801645"/>
            <a:ext cx="6971389" cy="4177584"/>
          </a:xfrm>
        </p:spPr>
        <p:txBody>
          <a:bodyPr>
            <a:normAutofit/>
          </a:bodyPr>
          <a:lstStyle/>
          <a:p>
            <a:pPr marL="457200" indent="-457200" algn="l">
              <a:buClr>
                <a:srgbClr val="FF6600"/>
              </a:buClr>
              <a:buFont typeface="Wingdings" panose="05000000000000000000" pitchFamily="2" charset="2"/>
              <a:buChar char="q"/>
            </a:pPr>
            <a:r>
              <a:rPr lang="lv-LV" sz="2400" dirty="0" smtClean="0">
                <a:solidFill>
                  <a:schemeClr val="tx1"/>
                </a:solidFill>
              </a:rPr>
              <a:t>It was easy to learn </a:t>
            </a:r>
            <a:r>
              <a:rPr lang="en-US" sz="2400" dirty="0" smtClean="0">
                <a:solidFill>
                  <a:schemeClr val="tx1"/>
                </a:solidFill>
              </a:rPr>
              <a:t> </a:t>
            </a:r>
            <a:r>
              <a:rPr lang="lv-LV" sz="2400" dirty="0" smtClean="0">
                <a:solidFill>
                  <a:schemeClr val="tx1"/>
                </a:solidFill>
              </a:rPr>
              <a:t>because I could do it </a:t>
            </a:r>
            <a:r>
              <a:rPr lang="en-US" sz="2400" dirty="0" smtClean="0">
                <a:solidFill>
                  <a:schemeClr val="tx1"/>
                </a:solidFill>
              </a:rPr>
              <a:t>anywhere</a:t>
            </a:r>
            <a:r>
              <a:rPr lang="en-US" sz="2400" dirty="0">
                <a:solidFill>
                  <a:schemeClr val="tx1"/>
                </a:solidFill>
              </a:rPr>
              <a:t>, </a:t>
            </a:r>
            <a:r>
              <a:rPr lang="en-US" sz="2400" dirty="0" smtClean="0">
                <a:solidFill>
                  <a:schemeClr val="tx1"/>
                </a:solidFill>
              </a:rPr>
              <a:t>any</a:t>
            </a:r>
            <a:r>
              <a:rPr lang="lv-LV" sz="2400" dirty="0" smtClean="0">
                <a:solidFill>
                  <a:schemeClr val="tx1"/>
                </a:solidFill>
              </a:rPr>
              <a:t> </a:t>
            </a:r>
            <a:r>
              <a:rPr lang="en-US" sz="2400" dirty="0" smtClean="0">
                <a:solidFill>
                  <a:schemeClr val="tx1"/>
                </a:solidFill>
              </a:rPr>
              <a:t>time</a:t>
            </a:r>
            <a:r>
              <a:rPr lang="en-US" sz="2400" dirty="0">
                <a:solidFill>
                  <a:schemeClr val="tx1"/>
                </a:solidFill>
              </a:rPr>
              <a:t>, with access to a computer, the </a:t>
            </a:r>
            <a:r>
              <a:rPr lang="en-US" sz="2400" dirty="0" smtClean="0">
                <a:solidFill>
                  <a:schemeClr val="tx1"/>
                </a:solidFill>
              </a:rPr>
              <a:t>Internet</a:t>
            </a:r>
            <a:r>
              <a:rPr lang="lv-LV" sz="2400" dirty="0" smtClean="0">
                <a:solidFill>
                  <a:schemeClr val="tx1"/>
                </a:solidFill>
              </a:rPr>
              <a:t>.</a:t>
            </a:r>
            <a:r>
              <a:rPr lang="en-US" sz="2400" dirty="0" smtClean="0">
                <a:solidFill>
                  <a:schemeClr val="tx1"/>
                </a:solidFill>
              </a:rPr>
              <a:t> </a:t>
            </a:r>
            <a:r>
              <a:rPr lang="en-US" sz="2400" dirty="0">
                <a:solidFill>
                  <a:schemeClr val="tx1"/>
                </a:solidFill>
              </a:rPr>
              <a:t>I learned a lot of new. Training materials are </a:t>
            </a:r>
            <a:r>
              <a:rPr lang="lv-LV" sz="2400" dirty="0" smtClean="0">
                <a:solidFill>
                  <a:schemeClr val="tx1"/>
                </a:solidFill>
              </a:rPr>
              <a:t>exciting a</a:t>
            </a:r>
            <a:r>
              <a:rPr lang="en-US" sz="2400" dirty="0" err="1" smtClean="0">
                <a:solidFill>
                  <a:schemeClr val="tx1"/>
                </a:solidFill>
              </a:rPr>
              <a:t>nd</a:t>
            </a:r>
            <a:r>
              <a:rPr lang="en-US" sz="2400" dirty="0" smtClean="0">
                <a:solidFill>
                  <a:schemeClr val="tx1"/>
                </a:solidFill>
              </a:rPr>
              <a:t> </a:t>
            </a:r>
            <a:r>
              <a:rPr lang="lv-LV" sz="2400" dirty="0" smtClean="0">
                <a:solidFill>
                  <a:schemeClr val="tx1"/>
                </a:solidFill>
              </a:rPr>
              <a:t>I </a:t>
            </a:r>
            <a:r>
              <a:rPr lang="en-US" sz="2400" dirty="0" smtClean="0">
                <a:solidFill>
                  <a:schemeClr val="tx1"/>
                </a:solidFill>
              </a:rPr>
              <a:t>would </a:t>
            </a:r>
            <a:r>
              <a:rPr lang="en-US" sz="2400" dirty="0">
                <a:solidFill>
                  <a:schemeClr val="tx1"/>
                </a:solidFill>
              </a:rPr>
              <a:t>love to continue learning </a:t>
            </a:r>
            <a:r>
              <a:rPr lang="lv-LV" sz="2400" dirty="0">
                <a:solidFill>
                  <a:schemeClr val="tx1"/>
                </a:solidFill>
              </a:rPr>
              <a:t>t</a:t>
            </a:r>
            <a:r>
              <a:rPr lang="en-US" sz="2400" dirty="0" smtClean="0">
                <a:solidFill>
                  <a:schemeClr val="tx1"/>
                </a:solidFill>
              </a:rPr>
              <a:t>his </a:t>
            </a:r>
            <a:r>
              <a:rPr lang="en-US" sz="2400" dirty="0">
                <a:solidFill>
                  <a:schemeClr val="tx1"/>
                </a:solidFill>
              </a:rPr>
              <a:t>way</a:t>
            </a:r>
            <a:r>
              <a:rPr lang="en-US" sz="2400" dirty="0" smtClean="0">
                <a:solidFill>
                  <a:schemeClr val="tx1"/>
                </a:solidFill>
              </a:rPr>
              <a:t>.</a:t>
            </a:r>
            <a:endParaRPr lang="lv-LV" sz="2400" dirty="0" smtClean="0">
              <a:solidFill>
                <a:schemeClr val="tx1"/>
              </a:solidFill>
            </a:endParaRPr>
          </a:p>
          <a:p>
            <a:pPr marL="457200" indent="-457200" algn="l">
              <a:buClr>
                <a:srgbClr val="FF6600"/>
              </a:buClr>
              <a:buFont typeface="Wingdings" panose="05000000000000000000" pitchFamily="2" charset="2"/>
              <a:buChar char="q"/>
            </a:pPr>
            <a:r>
              <a:rPr lang="lv-LV" sz="2400" dirty="0" smtClean="0">
                <a:solidFill>
                  <a:schemeClr val="tx1"/>
                </a:solidFill>
              </a:rPr>
              <a:t>I am convinced that now our library will offer a new service that will help library clients to improve their competitiveness on labour market</a:t>
            </a:r>
            <a:endParaRPr lang="en-US" sz="2400" dirty="0">
              <a:solidFill>
                <a:schemeClr val="tx1"/>
              </a:solidFill>
            </a:endParaRPr>
          </a:p>
          <a:p>
            <a:pPr marL="457200" indent="-457200" algn="l">
              <a:buClr>
                <a:srgbClr val="FF6600"/>
              </a:buClr>
              <a:buFont typeface="Wingdings" panose="05000000000000000000" pitchFamily="2" charset="2"/>
              <a:buChar char="q"/>
            </a:pPr>
            <a:r>
              <a:rPr lang="lv-LV" sz="2400" dirty="0">
                <a:solidFill>
                  <a:schemeClr val="tx1"/>
                </a:solidFill>
              </a:rPr>
              <a:t>D</a:t>
            </a:r>
            <a:r>
              <a:rPr lang="en-US" sz="2400" dirty="0" err="1" smtClean="0">
                <a:solidFill>
                  <a:schemeClr val="tx1"/>
                </a:solidFill>
              </a:rPr>
              <a:t>istance</a:t>
            </a:r>
            <a:r>
              <a:rPr lang="en-US" sz="2400" dirty="0" smtClean="0">
                <a:solidFill>
                  <a:schemeClr val="tx1"/>
                </a:solidFill>
              </a:rPr>
              <a:t> </a:t>
            </a:r>
            <a:r>
              <a:rPr lang="en-US" sz="2400" dirty="0">
                <a:solidFill>
                  <a:schemeClr val="tx1"/>
                </a:solidFill>
              </a:rPr>
              <a:t>education </a:t>
            </a:r>
            <a:r>
              <a:rPr lang="en-US" sz="2400" dirty="0" smtClean="0">
                <a:solidFill>
                  <a:schemeClr val="tx1"/>
                </a:solidFill>
              </a:rPr>
              <a:t>allow</a:t>
            </a:r>
            <a:r>
              <a:rPr lang="lv-LV" sz="2400" dirty="0" smtClean="0">
                <a:solidFill>
                  <a:schemeClr val="tx1"/>
                </a:solidFill>
              </a:rPr>
              <a:t>ed</a:t>
            </a:r>
            <a:r>
              <a:rPr lang="en-US" sz="2400" dirty="0" smtClean="0">
                <a:solidFill>
                  <a:schemeClr val="tx1"/>
                </a:solidFill>
              </a:rPr>
              <a:t> </a:t>
            </a:r>
            <a:r>
              <a:rPr lang="lv-LV" sz="2400" dirty="0" smtClean="0">
                <a:solidFill>
                  <a:schemeClr val="tx1"/>
                </a:solidFill>
              </a:rPr>
              <a:t>me</a:t>
            </a:r>
            <a:r>
              <a:rPr lang="en-US" sz="2400" dirty="0" smtClean="0">
                <a:solidFill>
                  <a:schemeClr val="tx1"/>
                </a:solidFill>
              </a:rPr>
              <a:t> </a:t>
            </a:r>
            <a:r>
              <a:rPr lang="en-US" sz="2400" dirty="0">
                <a:solidFill>
                  <a:schemeClr val="tx1"/>
                </a:solidFill>
              </a:rPr>
              <a:t>to </a:t>
            </a:r>
            <a:r>
              <a:rPr lang="lv-LV" sz="2400" dirty="0" smtClean="0">
                <a:solidFill>
                  <a:schemeClr val="tx1"/>
                </a:solidFill>
              </a:rPr>
              <a:t>plan</a:t>
            </a:r>
            <a:r>
              <a:rPr lang="en-US" sz="2400" dirty="0" smtClean="0">
                <a:solidFill>
                  <a:schemeClr val="tx1"/>
                </a:solidFill>
              </a:rPr>
              <a:t> </a:t>
            </a:r>
            <a:r>
              <a:rPr lang="en-US" sz="2400" dirty="0">
                <a:solidFill>
                  <a:schemeClr val="tx1"/>
                </a:solidFill>
              </a:rPr>
              <a:t>the time</a:t>
            </a:r>
            <a:r>
              <a:rPr lang="en-US" sz="2400" dirty="0" smtClean="0">
                <a:solidFill>
                  <a:schemeClr val="tx1"/>
                </a:solidFill>
              </a:rPr>
              <a:t>.</a:t>
            </a:r>
            <a:endParaRPr lang="lv-LV" sz="2400" dirty="0" smtClean="0">
              <a:solidFill>
                <a:schemeClr val="tx1"/>
              </a:solidFill>
            </a:endParaRPr>
          </a:p>
          <a:p>
            <a:pPr marL="457200" indent="-457200" algn="l">
              <a:buClr>
                <a:srgbClr val="FF6600"/>
              </a:buClr>
              <a:buFont typeface="Wingdings" panose="05000000000000000000" pitchFamily="2" charset="2"/>
              <a:buChar char="q"/>
            </a:pPr>
            <a:endParaRPr lang="lv-LV" sz="2400" dirty="0" smtClean="0">
              <a:solidFill>
                <a:schemeClr val="tx1"/>
              </a:solidFill>
            </a:endParaRPr>
          </a:p>
          <a:p>
            <a:pPr marL="457200" indent="-457200" algn="l">
              <a:buClr>
                <a:srgbClr val="FF6600"/>
              </a:buClr>
              <a:buFont typeface="Wingdings" panose="05000000000000000000" pitchFamily="2" charset="2"/>
              <a:buChar char="q"/>
            </a:pPr>
            <a:endParaRPr lang="lv-LV" sz="2400" dirty="0" smtClean="0">
              <a:solidFill>
                <a:schemeClr val="tx1"/>
              </a:solidFill>
            </a:endParaRPr>
          </a:p>
          <a:p>
            <a:pPr marL="457200" indent="-457200" algn="l">
              <a:buClr>
                <a:srgbClr val="FF6600"/>
              </a:buClr>
              <a:buFont typeface="Wingdings" panose="05000000000000000000" pitchFamily="2" charset="2"/>
              <a:buChar char="q"/>
            </a:pPr>
            <a:endParaRPr lang="en-US" sz="2400" dirty="0">
              <a:solidFill>
                <a:schemeClr val="tx1"/>
              </a:solidFill>
            </a:endParaRPr>
          </a:p>
        </p:txBody>
      </p:sp>
      <p:pic>
        <p:nvPicPr>
          <p:cNvPr id="2050" name="Picture 2" descr="C:\Users\Skolotaji\Desktop\Zagreb\Bildes\DSC_00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5714" y="4581128"/>
            <a:ext cx="2012569" cy="1343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638161"/>
      </p:ext>
    </p:extLst>
  </p:cSld>
  <p:clrMapOvr>
    <a:masterClrMapping/>
  </p:clrMapOvr>
  <p:transition advTm="2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enja\Desktop\TRANS e-facilitator_Logo.jpg"/>
          <p:cNvPicPr>
            <a:picLocks noChangeAspect="1" noChangeArrowheads="1"/>
          </p:cNvPicPr>
          <p:nvPr/>
        </p:nvPicPr>
        <p:blipFill>
          <a:blip r:embed="rId3" cstate="print"/>
          <a:srcRect/>
          <a:stretch>
            <a:fillRect/>
          </a:stretch>
        </p:blipFill>
        <p:spPr bwMode="auto">
          <a:xfrm>
            <a:off x="6715140" y="357166"/>
            <a:ext cx="2143143" cy="1008537"/>
          </a:xfrm>
          <a:prstGeom prst="rect">
            <a:avLst/>
          </a:prstGeom>
          <a:noFill/>
        </p:spPr>
      </p:pic>
      <p:sp>
        <p:nvSpPr>
          <p:cNvPr id="9" name="Abgerundetes Rechteck 8"/>
          <p:cNvSpPr/>
          <p:nvPr/>
        </p:nvSpPr>
        <p:spPr>
          <a:xfrm>
            <a:off x="264907" y="286813"/>
            <a:ext cx="5929354" cy="1071570"/>
          </a:xfrm>
          <a:prstGeom prst="roundRect">
            <a:avLst/>
          </a:prstGeom>
          <a:solidFill>
            <a:srgbClr val="005EA8"/>
          </a:solidFill>
          <a:ln>
            <a:solidFill>
              <a:srgbClr val="005E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800" dirty="0" smtClean="0"/>
              <a:t>Conclusions and further </a:t>
            </a:r>
            <a:r>
              <a:rPr lang="lv-LV" sz="2800" dirty="0"/>
              <a:t>exploitation</a:t>
            </a:r>
            <a:endParaRPr lang="en-US" sz="2800" b="1" dirty="0"/>
          </a:p>
        </p:txBody>
      </p:sp>
      <p:sp>
        <p:nvSpPr>
          <p:cNvPr id="5" name="Textfeld 4"/>
          <p:cNvSpPr txBox="1"/>
          <p:nvPr/>
        </p:nvSpPr>
        <p:spPr>
          <a:xfrm>
            <a:off x="683568" y="2204864"/>
            <a:ext cx="184731" cy="923330"/>
          </a:xfrm>
          <a:prstGeom prst="rect">
            <a:avLst/>
          </a:prstGeom>
          <a:noFill/>
        </p:spPr>
        <p:txBody>
          <a:bodyPr wrap="none" rtlCol="0">
            <a:spAutoFit/>
          </a:bodyPr>
          <a:lstStyle/>
          <a:p>
            <a:endParaRPr lang="de-DE" dirty="0" smtClean="0"/>
          </a:p>
          <a:p>
            <a:endParaRPr lang="de-DE" dirty="0" smtClean="0"/>
          </a:p>
          <a:p>
            <a:endParaRPr lang="de-DE" dirty="0"/>
          </a:p>
        </p:txBody>
      </p:sp>
      <p:sp>
        <p:nvSpPr>
          <p:cNvPr id="2" name="Slide Number Placeholder 1"/>
          <p:cNvSpPr>
            <a:spLocks noGrp="1"/>
          </p:cNvSpPr>
          <p:nvPr>
            <p:ph type="sldNum" sz="quarter" idx="12"/>
          </p:nvPr>
        </p:nvSpPr>
        <p:spPr/>
        <p:txBody>
          <a:bodyPr/>
          <a:lstStyle/>
          <a:p>
            <a:fld id="{7B6D0010-B251-492D-A1D4-CB912A260543}" type="slidenum">
              <a:rPr lang="de-DE" smtClean="0"/>
              <a:pPr/>
              <a:t>13</a:t>
            </a:fld>
            <a:endParaRPr lang="de-DE"/>
          </a:p>
        </p:txBody>
      </p:sp>
      <p:sp>
        <p:nvSpPr>
          <p:cNvPr id="23" name="Subtitle 2"/>
          <p:cNvSpPr>
            <a:spLocks noGrp="1"/>
          </p:cNvSpPr>
          <p:nvPr>
            <p:ph type="subTitle" idx="1"/>
          </p:nvPr>
        </p:nvSpPr>
        <p:spPr>
          <a:xfrm>
            <a:off x="264907" y="1801645"/>
            <a:ext cx="5711483" cy="4177584"/>
          </a:xfrm>
        </p:spPr>
        <p:txBody>
          <a:bodyPr>
            <a:normAutofit fontScale="85000" lnSpcReduction="20000"/>
          </a:bodyPr>
          <a:lstStyle/>
          <a:p>
            <a:pPr algn="l">
              <a:buClr>
                <a:srgbClr val="FF6600"/>
              </a:buClr>
            </a:pPr>
            <a:r>
              <a:rPr lang="lv-LV" sz="3300" b="1" dirty="0" smtClean="0">
                <a:solidFill>
                  <a:schemeClr val="tx1"/>
                </a:solidFill>
              </a:rPr>
              <a:t>Conclusions</a:t>
            </a:r>
            <a:endParaRPr lang="lv-LV" sz="2100" b="1" dirty="0" smtClean="0">
              <a:solidFill>
                <a:schemeClr val="tx1"/>
              </a:solidFill>
            </a:endParaRPr>
          </a:p>
          <a:p>
            <a:pPr marL="457200" indent="-457200" algn="l">
              <a:buClr>
                <a:srgbClr val="FF6600"/>
              </a:buClr>
              <a:buFont typeface="Wingdings" panose="05000000000000000000" pitchFamily="2" charset="2"/>
              <a:buChar char="q"/>
            </a:pPr>
            <a:r>
              <a:rPr lang="lv-LV" sz="2400" dirty="0" smtClean="0">
                <a:solidFill>
                  <a:schemeClr val="tx1"/>
                </a:solidFill>
              </a:rPr>
              <a:t>Blended learning proved to be very valuable approach</a:t>
            </a:r>
          </a:p>
          <a:p>
            <a:pPr marL="457200" indent="-457200" algn="l">
              <a:buClr>
                <a:srgbClr val="FF6600"/>
              </a:buClr>
              <a:buFont typeface="Wingdings" panose="05000000000000000000" pitchFamily="2" charset="2"/>
              <a:buChar char="q"/>
            </a:pPr>
            <a:r>
              <a:rPr lang="lv-LV" sz="2400" dirty="0" smtClean="0">
                <a:solidFill>
                  <a:schemeClr val="tx1"/>
                </a:solidFill>
              </a:rPr>
              <a:t>Face to face meetings  are very essential. However, the proportion between distance learning and face to face learning could vary depending on the needs of the target group and the complexity of the theme</a:t>
            </a:r>
          </a:p>
          <a:p>
            <a:pPr algn="l">
              <a:buClr>
                <a:srgbClr val="FF6600"/>
              </a:buClr>
            </a:pPr>
            <a:endParaRPr lang="lv-LV" sz="2400" dirty="0">
              <a:solidFill>
                <a:schemeClr val="tx1"/>
              </a:solidFill>
            </a:endParaRPr>
          </a:p>
          <a:p>
            <a:pPr algn="l">
              <a:buClr>
                <a:srgbClr val="FF6600"/>
              </a:buClr>
            </a:pPr>
            <a:r>
              <a:rPr lang="lv-LV" sz="3300" b="1" dirty="0" smtClean="0">
                <a:solidFill>
                  <a:schemeClr val="tx1"/>
                </a:solidFill>
              </a:rPr>
              <a:t>Further exploitation</a:t>
            </a:r>
            <a:endParaRPr lang="lv-LV" sz="2100" dirty="0">
              <a:solidFill>
                <a:schemeClr val="tx1"/>
              </a:solidFill>
            </a:endParaRPr>
          </a:p>
          <a:p>
            <a:pPr marL="457200" indent="-457200" algn="l">
              <a:buClr>
                <a:srgbClr val="FF6600"/>
              </a:buClr>
              <a:buFont typeface="Wingdings" panose="05000000000000000000" pitchFamily="2" charset="2"/>
              <a:buChar char="q"/>
            </a:pPr>
            <a:r>
              <a:rPr lang="lv-LV" sz="2400" dirty="0" smtClean="0">
                <a:solidFill>
                  <a:schemeClr val="tx1"/>
                </a:solidFill>
              </a:rPr>
              <a:t>In Latvia the training material will be used by :</a:t>
            </a:r>
          </a:p>
          <a:p>
            <a:pPr marL="914400" lvl="1" indent="-457200" algn="l">
              <a:buClr>
                <a:srgbClr val="FF6600"/>
              </a:buClr>
              <a:buFont typeface="Wingdings" panose="05000000000000000000" pitchFamily="2" charset="2"/>
              <a:buChar char="q"/>
            </a:pPr>
            <a:r>
              <a:rPr lang="lv-LV" sz="2000" dirty="0" smtClean="0">
                <a:solidFill>
                  <a:schemeClr val="tx1"/>
                </a:solidFill>
              </a:rPr>
              <a:t>IT teachers</a:t>
            </a:r>
            <a:r>
              <a:rPr lang="lv-LV" sz="2000" dirty="0" smtClean="0">
                <a:solidFill>
                  <a:schemeClr val="tx1"/>
                </a:solidFill>
              </a:rPr>
              <a:t>,</a:t>
            </a:r>
            <a:r>
              <a:rPr lang="en-US" sz="2000" dirty="0" smtClean="0">
                <a:solidFill>
                  <a:schemeClr val="tx1"/>
                </a:solidFill>
              </a:rPr>
              <a:t> general subject teachers</a:t>
            </a:r>
            <a:endParaRPr lang="lv-LV" sz="2000" dirty="0" smtClean="0">
              <a:solidFill>
                <a:schemeClr val="tx1"/>
              </a:solidFill>
            </a:endParaRPr>
          </a:p>
          <a:p>
            <a:pPr marL="914400" lvl="1" indent="-457200" algn="l">
              <a:buClr>
                <a:srgbClr val="FF6600"/>
              </a:buClr>
              <a:buFont typeface="Wingdings" panose="05000000000000000000" pitchFamily="2" charset="2"/>
              <a:buChar char="q"/>
            </a:pPr>
            <a:r>
              <a:rPr lang="lv-LV" sz="2000" dirty="0" smtClean="0">
                <a:solidFill>
                  <a:schemeClr val="tx1"/>
                </a:solidFill>
              </a:rPr>
              <a:t>Librarians,</a:t>
            </a:r>
          </a:p>
          <a:p>
            <a:pPr marL="914400" lvl="1" indent="-457200" algn="l">
              <a:buClr>
                <a:srgbClr val="FF6600"/>
              </a:buClr>
              <a:buFont typeface="Wingdings" panose="05000000000000000000" pitchFamily="2" charset="2"/>
              <a:buChar char="q"/>
            </a:pPr>
            <a:r>
              <a:rPr lang="lv-LV" sz="2000" dirty="0" smtClean="0">
                <a:solidFill>
                  <a:schemeClr val="tx1"/>
                </a:solidFill>
              </a:rPr>
              <a:t>Sta</a:t>
            </a:r>
            <a:r>
              <a:rPr lang="en-US" sz="2000" dirty="0" err="1" smtClean="0">
                <a:solidFill>
                  <a:schemeClr val="tx1"/>
                </a:solidFill>
              </a:rPr>
              <a:t>te</a:t>
            </a:r>
            <a:r>
              <a:rPr lang="en-US" sz="2000" dirty="0" smtClean="0">
                <a:solidFill>
                  <a:schemeClr val="tx1"/>
                </a:solidFill>
              </a:rPr>
              <a:t> </a:t>
            </a:r>
            <a:r>
              <a:rPr lang="lv-LV" sz="2000" dirty="0" smtClean="0">
                <a:solidFill>
                  <a:schemeClr val="tx1"/>
                </a:solidFill>
              </a:rPr>
              <a:t> </a:t>
            </a:r>
            <a:r>
              <a:rPr lang="lv-LV" sz="2000" dirty="0" smtClean="0">
                <a:solidFill>
                  <a:schemeClr val="tx1"/>
                </a:solidFill>
              </a:rPr>
              <a:t>Employment </a:t>
            </a:r>
            <a:r>
              <a:rPr lang="en-US" sz="2000" dirty="0" smtClean="0">
                <a:solidFill>
                  <a:schemeClr val="tx1"/>
                </a:solidFill>
              </a:rPr>
              <a:t>agency</a:t>
            </a:r>
            <a:endParaRPr lang="lv-LV" sz="2000" dirty="0" smtClean="0">
              <a:solidFill>
                <a:schemeClr val="tx1"/>
              </a:solidFill>
            </a:endParaRPr>
          </a:p>
          <a:p>
            <a:pPr marL="457200" indent="-457200" algn="l">
              <a:buClr>
                <a:srgbClr val="FF6600"/>
              </a:buClr>
              <a:buFont typeface="Wingdings" panose="05000000000000000000" pitchFamily="2" charset="2"/>
              <a:buChar char="q"/>
            </a:pPr>
            <a:endParaRPr lang="lv-LV" sz="2400" dirty="0" smtClean="0">
              <a:solidFill>
                <a:schemeClr val="tx1"/>
              </a:solidFill>
            </a:endParaRPr>
          </a:p>
          <a:p>
            <a:pPr marL="457200" indent="-457200" algn="l">
              <a:buClr>
                <a:srgbClr val="FF6600"/>
              </a:buClr>
              <a:buFont typeface="Wingdings" panose="05000000000000000000" pitchFamily="2" charset="2"/>
              <a:buChar char="q"/>
            </a:pPr>
            <a:endParaRPr lang="en-US" sz="2400" dirty="0">
              <a:solidFill>
                <a:schemeClr val="tx1"/>
              </a:solidFill>
            </a:endParaRPr>
          </a:p>
        </p:txBody>
      </p:sp>
      <p:pic>
        <p:nvPicPr>
          <p:cNvPr id="1027" name="Picture 3" descr="C:\Users\Skolotaji\Desktop\Zagreb\Bildes\DSC_0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6390" y="2060848"/>
            <a:ext cx="2697164"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076963"/>
      </p:ext>
    </p:extLst>
  </p:cSld>
  <p:clrMapOvr>
    <a:masterClrMapping/>
  </p:clrMapOvr>
  <p:transition advTm="20000"/>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630</Words>
  <Application>Microsoft Office PowerPoint</Application>
  <PresentationFormat>On-screen Show (4:3)</PresentationFormat>
  <Paragraphs>162</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Larissa-Design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Katrin</dc:creator>
  <cp:lastModifiedBy>Mara Jakobsone</cp:lastModifiedBy>
  <cp:revision>288</cp:revision>
  <dcterms:created xsi:type="dcterms:W3CDTF">2013-09-16T09:38:48Z</dcterms:created>
  <dcterms:modified xsi:type="dcterms:W3CDTF">2014-09-24T16:09:55Z</dcterms:modified>
</cp:coreProperties>
</file>