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7" r:id="rId2"/>
    <p:sldId id="269" r:id="rId3"/>
    <p:sldId id="283" r:id="rId4"/>
    <p:sldId id="256" r:id="rId5"/>
    <p:sldId id="284" r:id="rId6"/>
    <p:sldId id="272" r:id="rId7"/>
    <p:sldId id="285" r:id="rId8"/>
    <p:sldId id="286" r:id="rId9"/>
    <p:sldId id="287" r:id="rId10"/>
    <p:sldId id="273" r:id="rId11"/>
    <p:sldId id="281" r:id="rId12"/>
  </p:sldIdLst>
  <p:sldSz cx="9144000" cy="6858000" type="screen4x3"/>
  <p:notesSz cx="6794500" cy="9982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404"/>
    <a:srgbClr val="005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70" d="100"/>
          <a:sy n="70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9951F5-6083-486C-95F3-16A1B642871B}" type="doc">
      <dgm:prSet loTypeId="urn:microsoft.com/office/officeart/2005/8/layout/pyramid3" loCatId="pyramid" qsTypeId="urn:microsoft.com/office/officeart/2005/8/quickstyle/simple1" qsCatId="simple" csTypeId="urn:microsoft.com/office/officeart/2005/8/colors/accent6_1" csCatId="accent6" phldr="1"/>
      <dgm:spPr/>
    </dgm:pt>
    <dgm:pt modelId="{244E0D2E-82F0-40C3-9F48-6C02F2C4E2D3}">
      <dgm:prSet phldrT="[Texto]"/>
      <dgm:spPr/>
      <dgm:t>
        <a:bodyPr/>
        <a:lstStyle/>
        <a:p>
          <a:r>
            <a:rPr lang="en-US" noProof="0" dirty="0" smtClean="0">
              <a:ln/>
              <a:solidFill>
                <a:srgbClr val="005EA8"/>
              </a:solidFill>
            </a:rPr>
            <a:t>End users</a:t>
          </a:r>
          <a:endParaRPr lang="en-US" noProof="0" dirty="0">
            <a:ln/>
            <a:solidFill>
              <a:srgbClr val="005EA8"/>
            </a:solidFill>
          </a:endParaRPr>
        </a:p>
      </dgm:t>
    </dgm:pt>
    <dgm:pt modelId="{E68EACC5-38C3-4A8E-BA35-0336E14D728A}" type="parTrans" cxnId="{586B2F50-5247-494C-B5EF-8C76C6A7BD8E}">
      <dgm:prSet/>
      <dgm:spPr/>
      <dgm:t>
        <a:bodyPr/>
        <a:lstStyle/>
        <a:p>
          <a:endParaRPr lang="pt-PT"/>
        </a:p>
      </dgm:t>
    </dgm:pt>
    <dgm:pt modelId="{36E65749-1E32-42B2-A1BE-75A8A2C70BE3}" type="sibTrans" cxnId="{586B2F50-5247-494C-B5EF-8C76C6A7BD8E}">
      <dgm:prSet/>
      <dgm:spPr/>
      <dgm:t>
        <a:bodyPr/>
        <a:lstStyle/>
        <a:p>
          <a:endParaRPr lang="pt-PT"/>
        </a:p>
      </dgm:t>
    </dgm:pt>
    <dgm:pt modelId="{E6AA1DA2-B38E-4EE7-865A-02BA6FB2E8AB}">
      <dgm:prSet phldrT="[Texto]" custT="1"/>
      <dgm:spPr/>
      <dgm:t>
        <a:bodyPr/>
        <a:lstStyle/>
        <a:p>
          <a:r>
            <a:rPr lang="en-US" sz="3200" b="0" noProof="0" dirty="0" smtClean="0">
              <a:ln/>
              <a:solidFill>
                <a:srgbClr val="005EA8"/>
              </a:solidFill>
            </a:rPr>
            <a:t>2</a:t>
          </a:r>
          <a:r>
            <a:rPr lang="en-US" sz="3200" b="0" baseline="30000" noProof="0" dirty="0" smtClean="0">
              <a:ln/>
              <a:solidFill>
                <a:srgbClr val="005EA8"/>
              </a:solidFill>
            </a:rPr>
            <a:t>nd</a:t>
          </a:r>
          <a:r>
            <a:rPr lang="en-US" sz="3200" b="0" noProof="0" dirty="0" smtClean="0">
              <a:ln/>
              <a:solidFill>
                <a:srgbClr val="005EA8"/>
              </a:solidFill>
            </a:rPr>
            <a:t> </a:t>
          </a:r>
          <a:r>
            <a:rPr lang="en-US" sz="3600" b="0" noProof="0" dirty="0" smtClean="0">
              <a:ln/>
              <a:solidFill>
                <a:srgbClr val="005EA8"/>
              </a:solidFill>
            </a:rPr>
            <a:t>tier</a:t>
          </a:r>
          <a:r>
            <a:rPr lang="en-US" sz="3200" b="0" noProof="0" dirty="0" smtClean="0">
              <a:ln/>
              <a:solidFill>
                <a:srgbClr val="005EA8"/>
              </a:solidFill>
            </a:rPr>
            <a:t> trainers</a:t>
          </a:r>
          <a:endParaRPr lang="en-US" sz="3200" b="0" noProof="0" dirty="0">
            <a:ln/>
            <a:solidFill>
              <a:srgbClr val="005EA8"/>
            </a:solidFill>
          </a:endParaRPr>
        </a:p>
      </dgm:t>
    </dgm:pt>
    <dgm:pt modelId="{8244F9B0-C53B-4BB9-8038-ADA55574B773}" type="parTrans" cxnId="{C7A5B51D-DA63-4CAC-8E4A-347203140D8D}">
      <dgm:prSet/>
      <dgm:spPr/>
      <dgm:t>
        <a:bodyPr/>
        <a:lstStyle/>
        <a:p>
          <a:endParaRPr lang="pt-PT"/>
        </a:p>
      </dgm:t>
    </dgm:pt>
    <dgm:pt modelId="{9BA8C76D-43F9-4F95-9C08-B87E9965DFFC}" type="sibTrans" cxnId="{C7A5B51D-DA63-4CAC-8E4A-347203140D8D}">
      <dgm:prSet/>
      <dgm:spPr/>
      <dgm:t>
        <a:bodyPr/>
        <a:lstStyle/>
        <a:p>
          <a:endParaRPr lang="pt-PT"/>
        </a:p>
      </dgm:t>
    </dgm:pt>
    <dgm:pt modelId="{D6D35CE0-0845-498E-A6A0-4B6046AF7DB8}">
      <dgm:prSet phldrT="[Texto]" custT="1"/>
      <dgm:spPr/>
      <dgm:t>
        <a:bodyPr/>
        <a:lstStyle/>
        <a:p>
          <a:r>
            <a:rPr lang="en-US" sz="2400" b="0" u="none" noProof="0" dirty="0" smtClean="0">
              <a:ln/>
              <a:solidFill>
                <a:srgbClr val="005EA8"/>
              </a:solidFill>
              <a:uFill>
                <a:solidFill>
                  <a:schemeClr val="tx2"/>
                </a:solidFill>
              </a:uFill>
            </a:rPr>
            <a:t>1</a:t>
          </a:r>
          <a:r>
            <a:rPr lang="en-US" sz="2400" b="0" u="none" baseline="30000" noProof="0" dirty="0" smtClean="0">
              <a:ln/>
              <a:solidFill>
                <a:srgbClr val="005EA8"/>
              </a:solidFill>
              <a:uFill>
                <a:solidFill>
                  <a:schemeClr val="tx2"/>
                </a:solidFill>
              </a:uFill>
            </a:rPr>
            <a:t>st</a:t>
          </a:r>
          <a:r>
            <a:rPr lang="en-US" sz="2400" b="0" u="none" noProof="0" dirty="0" smtClean="0">
              <a:ln/>
              <a:solidFill>
                <a:srgbClr val="005EA8"/>
              </a:solidFill>
              <a:uFill>
                <a:solidFill>
                  <a:schemeClr val="tx2"/>
                </a:solidFill>
              </a:uFill>
            </a:rPr>
            <a:t> tier trainers</a:t>
          </a:r>
          <a:endParaRPr lang="en-US" sz="2400" b="0" u="none" noProof="0" dirty="0">
            <a:ln/>
            <a:solidFill>
              <a:srgbClr val="005EA8"/>
            </a:solidFill>
            <a:uFill>
              <a:solidFill>
                <a:schemeClr val="tx2"/>
              </a:solidFill>
            </a:uFill>
          </a:endParaRPr>
        </a:p>
      </dgm:t>
    </dgm:pt>
    <dgm:pt modelId="{6BA13C54-31D5-466C-835F-0C1277F22AFD}" type="parTrans" cxnId="{6BF3FAA8-616C-409A-9B96-FC502302C739}">
      <dgm:prSet/>
      <dgm:spPr/>
      <dgm:t>
        <a:bodyPr/>
        <a:lstStyle/>
        <a:p>
          <a:endParaRPr lang="pt-PT"/>
        </a:p>
      </dgm:t>
    </dgm:pt>
    <dgm:pt modelId="{B73159A0-CF1F-4D9D-AA40-D59EAADA3E09}" type="sibTrans" cxnId="{6BF3FAA8-616C-409A-9B96-FC502302C739}">
      <dgm:prSet/>
      <dgm:spPr/>
      <dgm:t>
        <a:bodyPr/>
        <a:lstStyle/>
        <a:p>
          <a:endParaRPr lang="pt-PT"/>
        </a:p>
      </dgm:t>
    </dgm:pt>
    <dgm:pt modelId="{6EDBEFCD-6100-49C4-B52D-F22897CFD640}" type="pres">
      <dgm:prSet presAssocID="{8A9951F5-6083-486C-95F3-16A1B642871B}" presName="Name0" presStyleCnt="0">
        <dgm:presLayoutVars>
          <dgm:dir/>
          <dgm:animLvl val="lvl"/>
          <dgm:resizeHandles val="exact"/>
        </dgm:presLayoutVars>
      </dgm:prSet>
      <dgm:spPr/>
    </dgm:pt>
    <dgm:pt modelId="{D5A906A5-3FF3-4608-A3E1-91DF497AE463}" type="pres">
      <dgm:prSet presAssocID="{244E0D2E-82F0-40C3-9F48-6C02F2C4E2D3}" presName="Name8" presStyleCnt="0"/>
      <dgm:spPr/>
    </dgm:pt>
    <dgm:pt modelId="{DF006590-D886-4678-9548-D5CBEA7F5FCF}" type="pres">
      <dgm:prSet presAssocID="{244E0D2E-82F0-40C3-9F48-6C02F2C4E2D3}" presName="level" presStyleLbl="node1" presStyleIdx="0" presStyleCnt="3" custScaleY="34991" custLinFactNeighborX="-614" custLinFactNeighborY="-3598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759C89C-2760-4D6E-8249-E87230D87C4C}" type="pres">
      <dgm:prSet presAssocID="{244E0D2E-82F0-40C3-9F48-6C02F2C4E2D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16003C3-726B-4F41-8C1B-B4082E083A3B}" type="pres">
      <dgm:prSet presAssocID="{E6AA1DA2-B38E-4EE7-865A-02BA6FB2E8AB}" presName="Name8" presStyleCnt="0"/>
      <dgm:spPr/>
    </dgm:pt>
    <dgm:pt modelId="{3BBBCF68-2FB3-44EA-B6A3-FE2500133AF5}" type="pres">
      <dgm:prSet presAssocID="{E6AA1DA2-B38E-4EE7-865A-02BA6FB2E8A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56DE4C3-8BA2-415B-9FC5-731D85CDC87D}" type="pres">
      <dgm:prSet presAssocID="{E6AA1DA2-B38E-4EE7-865A-02BA6FB2E8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5D6499E-A840-4437-808E-6C3698BF6477}" type="pres">
      <dgm:prSet presAssocID="{D6D35CE0-0845-498E-A6A0-4B6046AF7DB8}" presName="Name8" presStyleCnt="0"/>
      <dgm:spPr/>
    </dgm:pt>
    <dgm:pt modelId="{982E2178-4818-4118-AD47-A5D8C5809EDC}" type="pres">
      <dgm:prSet presAssocID="{D6D35CE0-0845-498E-A6A0-4B6046AF7DB8}" presName="level" presStyleLbl="node1" presStyleIdx="2" presStyleCnt="3" custScaleX="100001" custScaleY="43919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B99C9D5-0830-4757-B53E-43EDF8E16AB9}" type="pres">
      <dgm:prSet presAssocID="{D6D35CE0-0845-498E-A6A0-4B6046AF7D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8A6E5343-67C7-4CAB-B395-7965C1B4EAB9}" type="presOf" srcId="{8A9951F5-6083-486C-95F3-16A1B642871B}" destId="{6EDBEFCD-6100-49C4-B52D-F22897CFD640}" srcOrd="0" destOrd="0" presId="urn:microsoft.com/office/officeart/2005/8/layout/pyramid3"/>
    <dgm:cxn modelId="{1D9FCC04-445F-4F25-8CE3-6A1F3731AAF5}" type="presOf" srcId="{244E0D2E-82F0-40C3-9F48-6C02F2C4E2D3}" destId="{5759C89C-2760-4D6E-8249-E87230D87C4C}" srcOrd="1" destOrd="0" presId="urn:microsoft.com/office/officeart/2005/8/layout/pyramid3"/>
    <dgm:cxn modelId="{650BF664-65F3-4937-A633-FB753C192EED}" type="presOf" srcId="{244E0D2E-82F0-40C3-9F48-6C02F2C4E2D3}" destId="{DF006590-D886-4678-9548-D5CBEA7F5FCF}" srcOrd="0" destOrd="0" presId="urn:microsoft.com/office/officeart/2005/8/layout/pyramid3"/>
    <dgm:cxn modelId="{892D6B46-143E-49D6-9DBB-3255682DADD9}" type="presOf" srcId="{D6D35CE0-0845-498E-A6A0-4B6046AF7DB8}" destId="{982E2178-4818-4118-AD47-A5D8C5809EDC}" srcOrd="0" destOrd="0" presId="urn:microsoft.com/office/officeart/2005/8/layout/pyramid3"/>
    <dgm:cxn modelId="{C7A5B51D-DA63-4CAC-8E4A-347203140D8D}" srcId="{8A9951F5-6083-486C-95F3-16A1B642871B}" destId="{E6AA1DA2-B38E-4EE7-865A-02BA6FB2E8AB}" srcOrd="1" destOrd="0" parTransId="{8244F9B0-C53B-4BB9-8038-ADA55574B773}" sibTransId="{9BA8C76D-43F9-4F95-9C08-B87E9965DFFC}"/>
    <dgm:cxn modelId="{586B2F50-5247-494C-B5EF-8C76C6A7BD8E}" srcId="{8A9951F5-6083-486C-95F3-16A1B642871B}" destId="{244E0D2E-82F0-40C3-9F48-6C02F2C4E2D3}" srcOrd="0" destOrd="0" parTransId="{E68EACC5-38C3-4A8E-BA35-0336E14D728A}" sibTransId="{36E65749-1E32-42B2-A1BE-75A8A2C70BE3}"/>
    <dgm:cxn modelId="{5E8D9C3E-09AE-404E-93EC-E737762D5B4F}" type="presOf" srcId="{E6AA1DA2-B38E-4EE7-865A-02BA6FB2E8AB}" destId="{3BBBCF68-2FB3-44EA-B6A3-FE2500133AF5}" srcOrd="0" destOrd="0" presId="urn:microsoft.com/office/officeart/2005/8/layout/pyramid3"/>
    <dgm:cxn modelId="{F987AB00-905C-43C8-8DF7-1F0E5F47D1BA}" type="presOf" srcId="{E6AA1DA2-B38E-4EE7-865A-02BA6FB2E8AB}" destId="{656DE4C3-8BA2-415B-9FC5-731D85CDC87D}" srcOrd="1" destOrd="0" presId="urn:microsoft.com/office/officeart/2005/8/layout/pyramid3"/>
    <dgm:cxn modelId="{E4284A34-06A8-4F24-855A-383D278B306B}" type="presOf" srcId="{D6D35CE0-0845-498E-A6A0-4B6046AF7DB8}" destId="{4B99C9D5-0830-4757-B53E-43EDF8E16AB9}" srcOrd="1" destOrd="0" presId="urn:microsoft.com/office/officeart/2005/8/layout/pyramid3"/>
    <dgm:cxn modelId="{6BF3FAA8-616C-409A-9B96-FC502302C739}" srcId="{8A9951F5-6083-486C-95F3-16A1B642871B}" destId="{D6D35CE0-0845-498E-A6A0-4B6046AF7DB8}" srcOrd="2" destOrd="0" parTransId="{6BA13C54-31D5-466C-835F-0C1277F22AFD}" sibTransId="{B73159A0-CF1F-4D9D-AA40-D59EAADA3E09}"/>
    <dgm:cxn modelId="{82692D8F-4F82-4948-9FD4-CDACC6F53BCC}" type="presParOf" srcId="{6EDBEFCD-6100-49C4-B52D-F22897CFD640}" destId="{D5A906A5-3FF3-4608-A3E1-91DF497AE463}" srcOrd="0" destOrd="0" presId="urn:microsoft.com/office/officeart/2005/8/layout/pyramid3"/>
    <dgm:cxn modelId="{3885F142-1AED-47F8-8932-EBFDBBFC55C1}" type="presParOf" srcId="{D5A906A5-3FF3-4608-A3E1-91DF497AE463}" destId="{DF006590-D886-4678-9548-D5CBEA7F5FCF}" srcOrd="0" destOrd="0" presId="urn:microsoft.com/office/officeart/2005/8/layout/pyramid3"/>
    <dgm:cxn modelId="{6C29A397-A49C-4677-BB72-58E1B9B1616E}" type="presParOf" srcId="{D5A906A5-3FF3-4608-A3E1-91DF497AE463}" destId="{5759C89C-2760-4D6E-8249-E87230D87C4C}" srcOrd="1" destOrd="0" presId="urn:microsoft.com/office/officeart/2005/8/layout/pyramid3"/>
    <dgm:cxn modelId="{D3F59DEC-EA13-47A2-A1EB-77DAD635C171}" type="presParOf" srcId="{6EDBEFCD-6100-49C4-B52D-F22897CFD640}" destId="{516003C3-726B-4F41-8C1B-B4082E083A3B}" srcOrd="1" destOrd="0" presId="urn:microsoft.com/office/officeart/2005/8/layout/pyramid3"/>
    <dgm:cxn modelId="{F047FCC5-B1CE-4A29-AA08-BDC6504DB54B}" type="presParOf" srcId="{516003C3-726B-4F41-8C1B-B4082E083A3B}" destId="{3BBBCF68-2FB3-44EA-B6A3-FE2500133AF5}" srcOrd="0" destOrd="0" presId="urn:microsoft.com/office/officeart/2005/8/layout/pyramid3"/>
    <dgm:cxn modelId="{F76E283E-3F83-472B-A46C-D72A5EB5D112}" type="presParOf" srcId="{516003C3-726B-4F41-8C1B-B4082E083A3B}" destId="{656DE4C3-8BA2-415B-9FC5-731D85CDC87D}" srcOrd="1" destOrd="0" presId="urn:microsoft.com/office/officeart/2005/8/layout/pyramid3"/>
    <dgm:cxn modelId="{05202DA9-8F59-4B4B-8EB7-B313D8D2F46E}" type="presParOf" srcId="{6EDBEFCD-6100-49C4-B52D-F22897CFD640}" destId="{E5D6499E-A840-4437-808E-6C3698BF6477}" srcOrd="2" destOrd="0" presId="urn:microsoft.com/office/officeart/2005/8/layout/pyramid3"/>
    <dgm:cxn modelId="{31FCEF74-BCE8-45CA-B690-5DA26163BD1C}" type="presParOf" srcId="{E5D6499E-A840-4437-808E-6C3698BF6477}" destId="{982E2178-4818-4118-AD47-A5D8C5809EDC}" srcOrd="0" destOrd="0" presId="urn:microsoft.com/office/officeart/2005/8/layout/pyramid3"/>
    <dgm:cxn modelId="{E7006DF4-3739-4F6D-B61A-16891975AF62}" type="presParOf" srcId="{E5D6499E-A840-4437-808E-6C3698BF6477}" destId="{4B99C9D5-0830-4757-B53E-43EDF8E16AB9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4E4E8-5CB4-4FAC-8419-C3CD25099BBC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PT"/>
        </a:p>
      </dgm:t>
    </dgm:pt>
    <dgm:pt modelId="{C0EFDB0E-40E3-495C-BF0C-1817D20E041B}">
      <dgm:prSet phldrT="[Texto]"/>
      <dgm:spPr/>
      <dgm:t>
        <a:bodyPr/>
        <a:lstStyle/>
        <a:p>
          <a:pPr algn="l"/>
          <a:r>
            <a:rPr lang="pt-PT" dirty="0" smtClean="0"/>
            <a:t>8 ICT </a:t>
          </a:r>
          <a:r>
            <a:rPr lang="pt-PT" dirty="0" err="1" smtClean="0"/>
            <a:t>practitioners</a:t>
          </a:r>
          <a:r>
            <a:rPr lang="pt-PT" dirty="0" smtClean="0"/>
            <a:t>; 7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NGO’s</a:t>
          </a:r>
          <a:r>
            <a:rPr lang="pt-PT" dirty="0" smtClean="0"/>
            <a:t>; 2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Libraries</a:t>
          </a:r>
          <a:r>
            <a:rPr lang="pt-PT" dirty="0" smtClean="0"/>
            <a:t>; 2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Public</a:t>
          </a:r>
          <a:r>
            <a:rPr lang="pt-PT" dirty="0" smtClean="0"/>
            <a:t> Sector </a:t>
          </a:r>
          <a:r>
            <a:rPr lang="pt-PT" dirty="0" err="1" smtClean="0"/>
            <a:t>and</a:t>
          </a:r>
          <a:r>
            <a:rPr lang="pt-PT" dirty="0" smtClean="0"/>
            <a:t> 8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several</a:t>
          </a:r>
          <a:r>
            <a:rPr lang="pt-PT" dirty="0" smtClean="0"/>
            <a:t> </a:t>
          </a:r>
          <a:r>
            <a:rPr lang="pt-PT" dirty="0" err="1" smtClean="0"/>
            <a:t>areas</a:t>
          </a:r>
          <a:r>
            <a:rPr lang="pt-PT" dirty="0" smtClean="0"/>
            <a:t>.</a:t>
          </a:r>
        </a:p>
        <a:p>
          <a:pPr algn="l"/>
          <a:r>
            <a:rPr lang="pt-PT" b="1" dirty="0" smtClean="0"/>
            <a:t>TOTAL: 20 </a:t>
          </a:r>
        </a:p>
      </dgm:t>
    </dgm:pt>
    <dgm:pt modelId="{11E6A5AF-3741-4A45-B571-3F476E95AA35}" type="parTrans" cxnId="{3540188B-7BBB-4ACE-AFEC-6D67AF11095E}">
      <dgm:prSet/>
      <dgm:spPr/>
      <dgm:t>
        <a:bodyPr/>
        <a:lstStyle/>
        <a:p>
          <a:endParaRPr lang="pt-PT"/>
        </a:p>
      </dgm:t>
    </dgm:pt>
    <dgm:pt modelId="{4690DFA0-70BE-4634-963E-40ECB1DBA555}" type="sibTrans" cxnId="{3540188B-7BBB-4ACE-AFEC-6D67AF11095E}">
      <dgm:prSet/>
      <dgm:spPr/>
      <dgm:t>
        <a:bodyPr/>
        <a:lstStyle/>
        <a:p>
          <a:endParaRPr lang="pt-PT"/>
        </a:p>
      </dgm:t>
    </dgm:pt>
    <dgm:pt modelId="{6D734263-F050-43BA-8594-5046D2E3BA5B}">
      <dgm:prSet phldrT="[Texto]"/>
      <dgm:spPr/>
      <dgm:t>
        <a:bodyPr/>
        <a:lstStyle/>
        <a:p>
          <a:r>
            <a:rPr lang="pt-PT" dirty="0" smtClean="0"/>
            <a:t>17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Libraries</a:t>
          </a:r>
          <a:r>
            <a:rPr lang="pt-PT" dirty="0" smtClean="0"/>
            <a:t>; 9 </a:t>
          </a:r>
          <a:r>
            <a:rPr lang="pt-PT" dirty="0" err="1" smtClean="0"/>
            <a:t>teachers</a:t>
          </a:r>
          <a:r>
            <a:rPr lang="pt-PT" dirty="0" smtClean="0"/>
            <a:t>, 8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NGOs</a:t>
          </a:r>
          <a:r>
            <a:rPr lang="pt-PT" dirty="0" smtClean="0"/>
            <a:t>, 2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learning</a:t>
          </a:r>
          <a:r>
            <a:rPr lang="pt-PT" dirty="0" smtClean="0"/>
            <a:t> centres, 1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telecentre</a:t>
          </a:r>
          <a:r>
            <a:rPr lang="pt-PT" dirty="0" smtClean="0"/>
            <a:t> </a:t>
          </a:r>
          <a:r>
            <a:rPr lang="pt-PT" dirty="0" err="1" smtClean="0"/>
            <a:t>and</a:t>
          </a:r>
          <a:r>
            <a:rPr lang="pt-PT" dirty="0" smtClean="0"/>
            <a:t> 1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administrative</a:t>
          </a:r>
          <a:r>
            <a:rPr lang="pt-PT" dirty="0" smtClean="0"/>
            <a:t> </a:t>
          </a:r>
          <a:r>
            <a:rPr lang="pt-PT" dirty="0" err="1" smtClean="0"/>
            <a:t>office</a:t>
          </a:r>
          <a:r>
            <a:rPr lang="pt-PT" dirty="0" smtClean="0"/>
            <a:t> </a:t>
          </a:r>
          <a:r>
            <a:rPr lang="pt-PT" dirty="0" err="1" smtClean="0"/>
            <a:t>work</a:t>
          </a:r>
          <a:endParaRPr lang="pt-PT" dirty="0" smtClean="0"/>
        </a:p>
        <a:p>
          <a:r>
            <a:rPr lang="pt-PT" b="1" dirty="0" smtClean="0"/>
            <a:t>TOTAL: 38</a:t>
          </a:r>
        </a:p>
      </dgm:t>
    </dgm:pt>
    <dgm:pt modelId="{E403C88A-0E3B-4979-AD67-8C2E0B69CD93}" type="parTrans" cxnId="{C16A1736-9F72-4A24-BDEF-ADCB2364A5D1}">
      <dgm:prSet/>
      <dgm:spPr/>
      <dgm:t>
        <a:bodyPr/>
        <a:lstStyle/>
        <a:p>
          <a:endParaRPr lang="pt-PT"/>
        </a:p>
      </dgm:t>
    </dgm:pt>
    <dgm:pt modelId="{73B9EC58-BF5D-452B-B62E-27C6D2427DC6}" type="sibTrans" cxnId="{C16A1736-9F72-4A24-BDEF-ADCB2364A5D1}">
      <dgm:prSet/>
      <dgm:spPr/>
      <dgm:t>
        <a:bodyPr/>
        <a:lstStyle/>
        <a:p>
          <a:endParaRPr lang="pt-PT"/>
        </a:p>
      </dgm:t>
    </dgm:pt>
    <dgm:pt modelId="{14BDC2F0-30FB-49E3-8FF3-66AEE333C95B}">
      <dgm:prSet phldrT="[Texto]"/>
      <dgm:spPr/>
      <dgm:t>
        <a:bodyPr/>
        <a:lstStyle/>
        <a:p>
          <a:r>
            <a:rPr lang="pt-PT" dirty="0" smtClean="0"/>
            <a:t>10 </a:t>
          </a:r>
          <a:r>
            <a:rPr lang="pt-PT" dirty="0" err="1" smtClean="0"/>
            <a:t>from</a:t>
          </a:r>
          <a:r>
            <a:rPr lang="pt-PT" dirty="0" smtClean="0"/>
            <a:t> ICT </a:t>
          </a:r>
          <a:r>
            <a:rPr lang="pt-PT" dirty="0" err="1" smtClean="0"/>
            <a:t>practitioners</a:t>
          </a:r>
          <a:r>
            <a:rPr lang="pt-PT" dirty="0" smtClean="0"/>
            <a:t>, 10 </a:t>
          </a:r>
          <a:r>
            <a:rPr lang="pt-PT" dirty="0" err="1" smtClean="0"/>
            <a:t>academic</a:t>
          </a:r>
          <a:r>
            <a:rPr lang="pt-PT" dirty="0" smtClean="0"/>
            <a:t> </a:t>
          </a:r>
          <a:r>
            <a:rPr lang="pt-PT" dirty="0" err="1" smtClean="0"/>
            <a:t>students</a:t>
          </a:r>
          <a:r>
            <a:rPr lang="pt-PT" dirty="0" smtClean="0"/>
            <a:t>, 5 </a:t>
          </a:r>
          <a:r>
            <a:rPr lang="pt-PT" dirty="0" err="1" smtClean="0"/>
            <a:t>librarians</a:t>
          </a:r>
          <a:r>
            <a:rPr lang="pt-PT" dirty="0" smtClean="0"/>
            <a:t>, 2 civil </a:t>
          </a:r>
          <a:r>
            <a:rPr lang="pt-PT" dirty="0" err="1" smtClean="0"/>
            <a:t>servants</a:t>
          </a:r>
          <a:r>
            <a:rPr lang="pt-PT" dirty="0" smtClean="0"/>
            <a:t> </a:t>
          </a:r>
          <a:r>
            <a:rPr lang="pt-PT" dirty="0" err="1" smtClean="0"/>
            <a:t>and</a:t>
          </a:r>
          <a:r>
            <a:rPr lang="pt-PT" dirty="0" smtClean="0"/>
            <a:t> 2 </a:t>
          </a:r>
          <a:r>
            <a:rPr lang="pt-PT" dirty="0" err="1" smtClean="0"/>
            <a:t>from</a:t>
          </a:r>
          <a:r>
            <a:rPr lang="pt-PT" dirty="0" smtClean="0"/>
            <a:t> </a:t>
          </a:r>
          <a:r>
            <a:rPr lang="pt-PT" dirty="0" err="1" smtClean="0"/>
            <a:t>NGOs</a:t>
          </a:r>
          <a:r>
            <a:rPr lang="pt-PT" dirty="0" smtClean="0"/>
            <a:t>.</a:t>
          </a:r>
        </a:p>
        <a:p>
          <a:r>
            <a:rPr lang="pt-PT" b="1" dirty="0" smtClean="0"/>
            <a:t>TOTAL: 24</a:t>
          </a:r>
        </a:p>
      </dgm:t>
    </dgm:pt>
    <dgm:pt modelId="{01FC26E2-5D6C-43B5-9B5E-F94B5FD919F3}" type="parTrans" cxnId="{78A6BAA0-58AD-413D-B7B2-C259F9A4F8D8}">
      <dgm:prSet/>
      <dgm:spPr/>
      <dgm:t>
        <a:bodyPr/>
        <a:lstStyle/>
        <a:p>
          <a:endParaRPr lang="pt-PT"/>
        </a:p>
      </dgm:t>
    </dgm:pt>
    <dgm:pt modelId="{909646C3-F1F9-4E2D-8B01-CA728ABEDFB4}" type="sibTrans" cxnId="{78A6BAA0-58AD-413D-B7B2-C259F9A4F8D8}">
      <dgm:prSet/>
      <dgm:spPr/>
      <dgm:t>
        <a:bodyPr/>
        <a:lstStyle/>
        <a:p>
          <a:endParaRPr lang="pt-PT"/>
        </a:p>
      </dgm:t>
    </dgm:pt>
    <dgm:pt modelId="{2D9091EC-D749-4024-8311-FC2381565371}" type="pres">
      <dgm:prSet presAssocID="{0524E4E8-5CB4-4FAC-8419-C3CD25099BB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FC79CB72-EEF8-4231-9731-5B440BDE4336}" type="pres">
      <dgm:prSet presAssocID="{0524E4E8-5CB4-4FAC-8419-C3CD25099BBC}" presName="Name1" presStyleCnt="0"/>
      <dgm:spPr/>
    </dgm:pt>
    <dgm:pt modelId="{143791BA-2390-4A25-AB0B-12B1AA1DBC85}" type="pres">
      <dgm:prSet presAssocID="{0524E4E8-5CB4-4FAC-8419-C3CD25099BBC}" presName="cycle" presStyleCnt="0"/>
      <dgm:spPr/>
    </dgm:pt>
    <dgm:pt modelId="{499A8B29-0B33-48E5-913B-115A5646CEAB}" type="pres">
      <dgm:prSet presAssocID="{0524E4E8-5CB4-4FAC-8419-C3CD25099BBC}" presName="srcNode" presStyleLbl="node1" presStyleIdx="0" presStyleCnt="3"/>
      <dgm:spPr/>
    </dgm:pt>
    <dgm:pt modelId="{70D5E248-7595-4B6B-B7D0-F80394F91F92}" type="pres">
      <dgm:prSet presAssocID="{0524E4E8-5CB4-4FAC-8419-C3CD25099BBC}" presName="conn" presStyleLbl="parChTrans1D2" presStyleIdx="0" presStyleCnt="1"/>
      <dgm:spPr/>
      <dgm:t>
        <a:bodyPr/>
        <a:lstStyle/>
        <a:p>
          <a:endParaRPr lang="pt-PT"/>
        </a:p>
      </dgm:t>
    </dgm:pt>
    <dgm:pt modelId="{9D7E7E3E-906E-482B-B965-805A5AFB72DD}" type="pres">
      <dgm:prSet presAssocID="{0524E4E8-5CB4-4FAC-8419-C3CD25099BBC}" presName="extraNode" presStyleLbl="node1" presStyleIdx="0" presStyleCnt="3"/>
      <dgm:spPr/>
    </dgm:pt>
    <dgm:pt modelId="{545DDEF0-A510-4512-99E9-4565D4941756}" type="pres">
      <dgm:prSet presAssocID="{0524E4E8-5CB4-4FAC-8419-C3CD25099BBC}" presName="dstNode" presStyleLbl="node1" presStyleIdx="0" presStyleCnt="3"/>
      <dgm:spPr/>
    </dgm:pt>
    <dgm:pt modelId="{BDA465A3-B47E-41AB-9920-775D1DB3E6B9}" type="pres">
      <dgm:prSet presAssocID="{C0EFDB0E-40E3-495C-BF0C-1817D20E041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040F55D-8D2D-4C84-BF25-BAF3FE537EF7}" type="pres">
      <dgm:prSet presAssocID="{C0EFDB0E-40E3-495C-BF0C-1817D20E041B}" presName="accent_1" presStyleCnt="0"/>
      <dgm:spPr/>
    </dgm:pt>
    <dgm:pt modelId="{94B8D06F-D70F-4A3D-B780-600C1ACE012E}" type="pres">
      <dgm:prSet presAssocID="{C0EFDB0E-40E3-495C-BF0C-1817D20E041B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33887CF-A4AB-4674-8C2E-934DD5E7066E}" type="pres">
      <dgm:prSet presAssocID="{6D734263-F050-43BA-8594-5046D2E3BA5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90CC8FE-A08D-4342-B056-2AB669043270}" type="pres">
      <dgm:prSet presAssocID="{6D734263-F050-43BA-8594-5046D2E3BA5B}" presName="accent_2" presStyleCnt="0"/>
      <dgm:spPr/>
    </dgm:pt>
    <dgm:pt modelId="{5DA64884-ACD9-4776-BF31-AC51AC00CF35}" type="pres">
      <dgm:prSet presAssocID="{6D734263-F050-43BA-8594-5046D2E3BA5B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5D8593B-8A2E-4E78-BFE3-1375896D9337}" type="pres">
      <dgm:prSet presAssocID="{14BDC2F0-30FB-49E3-8FF3-66AEE333C95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A0F1065-1C0D-413C-A190-63AD89D9FD22}" type="pres">
      <dgm:prSet presAssocID="{14BDC2F0-30FB-49E3-8FF3-66AEE333C95B}" presName="accent_3" presStyleCnt="0"/>
      <dgm:spPr/>
    </dgm:pt>
    <dgm:pt modelId="{515D492E-9B33-4373-B500-93A4B4736DF9}" type="pres">
      <dgm:prSet presAssocID="{14BDC2F0-30FB-49E3-8FF3-66AEE333C95B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16A1736-9F72-4A24-BDEF-ADCB2364A5D1}" srcId="{0524E4E8-5CB4-4FAC-8419-C3CD25099BBC}" destId="{6D734263-F050-43BA-8594-5046D2E3BA5B}" srcOrd="1" destOrd="0" parTransId="{E403C88A-0E3B-4979-AD67-8C2E0B69CD93}" sibTransId="{73B9EC58-BF5D-452B-B62E-27C6D2427DC6}"/>
    <dgm:cxn modelId="{78A6BAA0-58AD-413D-B7B2-C259F9A4F8D8}" srcId="{0524E4E8-5CB4-4FAC-8419-C3CD25099BBC}" destId="{14BDC2F0-30FB-49E3-8FF3-66AEE333C95B}" srcOrd="2" destOrd="0" parTransId="{01FC26E2-5D6C-43B5-9B5E-F94B5FD919F3}" sibTransId="{909646C3-F1F9-4E2D-8B01-CA728ABEDFB4}"/>
    <dgm:cxn modelId="{3540188B-7BBB-4ACE-AFEC-6D67AF11095E}" srcId="{0524E4E8-5CB4-4FAC-8419-C3CD25099BBC}" destId="{C0EFDB0E-40E3-495C-BF0C-1817D20E041B}" srcOrd="0" destOrd="0" parTransId="{11E6A5AF-3741-4A45-B571-3F476E95AA35}" sibTransId="{4690DFA0-70BE-4634-963E-40ECB1DBA555}"/>
    <dgm:cxn modelId="{ED269829-A4C7-4781-AC3A-04FAB104705C}" type="presOf" srcId="{14BDC2F0-30FB-49E3-8FF3-66AEE333C95B}" destId="{35D8593B-8A2E-4E78-BFE3-1375896D9337}" srcOrd="0" destOrd="0" presId="urn:microsoft.com/office/officeart/2008/layout/VerticalCurvedList"/>
    <dgm:cxn modelId="{63A949C2-9ECD-4D67-B0B2-6BB064094B28}" type="presOf" srcId="{4690DFA0-70BE-4634-963E-40ECB1DBA555}" destId="{70D5E248-7595-4B6B-B7D0-F80394F91F92}" srcOrd="0" destOrd="0" presId="urn:microsoft.com/office/officeart/2008/layout/VerticalCurvedList"/>
    <dgm:cxn modelId="{5200E08F-0252-410D-A73B-DB922C4E3AAB}" type="presOf" srcId="{6D734263-F050-43BA-8594-5046D2E3BA5B}" destId="{333887CF-A4AB-4674-8C2E-934DD5E7066E}" srcOrd="0" destOrd="0" presId="urn:microsoft.com/office/officeart/2008/layout/VerticalCurvedList"/>
    <dgm:cxn modelId="{9D75DD38-3BD1-41B0-8ACC-894D3E1E5545}" type="presOf" srcId="{C0EFDB0E-40E3-495C-BF0C-1817D20E041B}" destId="{BDA465A3-B47E-41AB-9920-775D1DB3E6B9}" srcOrd="0" destOrd="0" presId="urn:microsoft.com/office/officeart/2008/layout/VerticalCurvedList"/>
    <dgm:cxn modelId="{40641DF9-7D07-499B-B2A9-69CFDD24E03E}" type="presOf" srcId="{0524E4E8-5CB4-4FAC-8419-C3CD25099BBC}" destId="{2D9091EC-D749-4024-8311-FC2381565371}" srcOrd="0" destOrd="0" presId="urn:microsoft.com/office/officeart/2008/layout/VerticalCurvedList"/>
    <dgm:cxn modelId="{9196510F-B161-47E8-9682-D3AAC715FBB5}" type="presParOf" srcId="{2D9091EC-D749-4024-8311-FC2381565371}" destId="{FC79CB72-EEF8-4231-9731-5B440BDE4336}" srcOrd="0" destOrd="0" presId="urn:microsoft.com/office/officeart/2008/layout/VerticalCurvedList"/>
    <dgm:cxn modelId="{0F2CE3A7-1F81-485E-951A-00DC060E12E3}" type="presParOf" srcId="{FC79CB72-EEF8-4231-9731-5B440BDE4336}" destId="{143791BA-2390-4A25-AB0B-12B1AA1DBC85}" srcOrd="0" destOrd="0" presId="urn:microsoft.com/office/officeart/2008/layout/VerticalCurvedList"/>
    <dgm:cxn modelId="{087951C3-BA14-478A-9FE9-11FC131C1740}" type="presParOf" srcId="{143791BA-2390-4A25-AB0B-12B1AA1DBC85}" destId="{499A8B29-0B33-48E5-913B-115A5646CEAB}" srcOrd="0" destOrd="0" presId="urn:microsoft.com/office/officeart/2008/layout/VerticalCurvedList"/>
    <dgm:cxn modelId="{A16DD3E4-1A3E-4596-B0DC-9254889B731E}" type="presParOf" srcId="{143791BA-2390-4A25-AB0B-12B1AA1DBC85}" destId="{70D5E248-7595-4B6B-B7D0-F80394F91F92}" srcOrd="1" destOrd="0" presId="urn:microsoft.com/office/officeart/2008/layout/VerticalCurvedList"/>
    <dgm:cxn modelId="{6B27158E-0848-4E2B-A422-EDAED47710DE}" type="presParOf" srcId="{143791BA-2390-4A25-AB0B-12B1AA1DBC85}" destId="{9D7E7E3E-906E-482B-B965-805A5AFB72DD}" srcOrd="2" destOrd="0" presId="urn:microsoft.com/office/officeart/2008/layout/VerticalCurvedList"/>
    <dgm:cxn modelId="{A7579C36-5F91-4601-BECD-EDBA1B621BA8}" type="presParOf" srcId="{143791BA-2390-4A25-AB0B-12B1AA1DBC85}" destId="{545DDEF0-A510-4512-99E9-4565D4941756}" srcOrd="3" destOrd="0" presId="urn:microsoft.com/office/officeart/2008/layout/VerticalCurvedList"/>
    <dgm:cxn modelId="{A39D3F28-3599-4722-AE34-A6F78FAD2AB4}" type="presParOf" srcId="{FC79CB72-EEF8-4231-9731-5B440BDE4336}" destId="{BDA465A3-B47E-41AB-9920-775D1DB3E6B9}" srcOrd="1" destOrd="0" presId="urn:microsoft.com/office/officeart/2008/layout/VerticalCurvedList"/>
    <dgm:cxn modelId="{3B319B27-326E-4816-8011-3479D390F1EE}" type="presParOf" srcId="{FC79CB72-EEF8-4231-9731-5B440BDE4336}" destId="{3040F55D-8D2D-4C84-BF25-BAF3FE537EF7}" srcOrd="2" destOrd="0" presId="urn:microsoft.com/office/officeart/2008/layout/VerticalCurvedList"/>
    <dgm:cxn modelId="{11029EA4-F53D-4664-9185-1D4E205B4711}" type="presParOf" srcId="{3040F55D-8D2D-4C84-BF25-BAF3FE537EF7}" destId="{94B8D06F-D70F-4A3D-B780-600C1ACE012E}" srcOrd="0" destOrd="0" presId="urn:microsoft.com/office/officeart/2008/layout/VerticalCurvedList"/>
    <dgm:cxn modelId="{6F6BEC91-BEC6-49CB-A19D-9467C8A4BDFB}" type="presParOf" srcId="{FC79CB72-EEF8-4231-9731-5B440BDE4336}" destId="{333887CF-A4AB-4674-8C2E-934DD5E7066E}" srcOrd="3" destOrd="0" presId="urn:microsoft.com/office/officeart/2008/layout/VerticalCurvedList"/>
    <dgm:cxn modelId="{E557F241-E74D-473C-BDDC-24332792F620}" type="presParOf" srcId="{FC79CB72-EEF8-4231-9731-5B440BDE4336}" destId="{A90CC8FE-A08D-4342-B056-2AB669043270}" srcOrd="4" destOrd="0" presId="urn:microsoft.com/office/officeart/2008/layout/VerticalCurvedList"/>
    <dgm:cxn modelId="{5DDD2EC9-41C8-4FAC-8E7F-55F64FABAE7B}" type="presParOf" srcId="{A90CC8FE-A08D-4342-B056-2AB669043270}" destId="{5DA64884-ACD9-4776-BF31-AC51AC00CF35}" srcOrd="0" destOrd="0" presId="urn:microsoft.com/office/officeart/2008/layout/VerticalCurvedList"/>
    <dgm:cxn modelId="{FEE073BA-12A4-4D74-AAB9-3F0959476669}" type="presParOf" srcId="{FC79CB72-EEF8-4231-9731-5B440BDE4336}" destId="{35D8593B-8A2E-4E78-BFE3-1375896D9337}" srcOrd="5" destOrd="0" presId="urn:microsoft.com/office/officeart/2008/layout/VerticalCurvedList"/>
    <dgm:cxn modelId="{8ADB61ED-C1D9-40E4-A772-4252712C78EC}" type="presParOf" srcId="{FC79CB72-EEF8-4231-9731-5B440BDE4336}" destId="{9A0F1065-1C0D-413C-A190-63AD89D9FD22}" srcOrd="6" destOrd="0" presId="urn:microsoft.com/office/officeart/2008/layout/VerticalCurvedList"/>
    <dgm:cxn modelId="{4033F068-9E5A-45C6-9170-032FE1E919C4}" type="presParOf" srcId="{9A0F1065-1C0D-413C-A190-63AD89D9FD22}" destId="{515D492E-9B33-4373-B500-93A4B4736DF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2C792-93DF-461B-9D51-12D0A19BD15E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27738-E2EF-4314-ACEC-077F799D316B}" type="slidenum">
              <a:rPr lang="de-DE" smtClean="0"/>
              <a:pPr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923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DA700-0155-4EA6-BD26-A10B57109C4A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9300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41863"/>
            <a:ext cx="5435600" cy="4491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10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1A208-7021-4A3A-A636-310BAFA9300B}" type="slidenum">
              <a:rPr lang="de-DE" smtClean="0"/>
              <a:pPr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202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723F2-A25E-4928-88A0-E2D155A0A69D}" type="datetimeFigureOut">
              <a:rPr lang="de-DE" smtClean="0"/>
              <a:pPr/>
              <a:t>25.09.2014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D0010-B251-492D-A1D4-CB912A260543}" type="slidenum">
              <a:rPr lang="de-DE" smtClean="0"/>
              <a:pPr/>
              <a:t>‹nº›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http://ec.europa.eu/dgs/education_culture/publ/graphics/images/llp.png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http://ec.europa.eu/dgs/education_culture/publ/graphics/images/llp.png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149080"/>
            <a:ext cx="3771419" cy="1774785"/>
          </a:xfrm>
          <a:prstGeom prst="rect">
            <a:avLst/>
          </a:prstGeom>
          <a:noFill/>
        </p:spPr>
      </p:pic>
      <p:sp>
        <p:nvSpPr>
          <p:cNvPr id="7" name="Abgerundetes Rechteck 6"/>
          <p:cNvSpPr/>
          <p:nvPr/>
        </p:nvSpPr>
        <p:spPr>
          <a:xfrm>
            <a:off x="755576" y="980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Trans e-</a:t>
            </a:r>
            <a:r>
              <a:rPr lang="de-DE" sz="4400" b="1" dirty="0" err="1" smtClean="0"/>
              <a:t>facilitator</a:t>
            </a:r>
            <a:endParaRPr lang="de-DE" sz="4400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899592" y="548680"/>
            <a:ext cx="1643074" cy="500066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Project</a:t>
            </a:r>
            <a:endParaRPr lang="de-DE" sz="24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827584" y="2708920"/>
            <a:ext cx="52923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5EA8"/>
                </a:solidFill>
              </a:rPr>
              <a:t>The 2</a:t>
            </a:r>
            <a:r>
              <a:rPr lang="en-US" sz="4800" b="1" dirty="0">
                <a:solidFill>
                  <a:srgbClr val="005EA8"/>
                </a:solidFill>
              </a:rPr>
              <a:t>-</a:t>
            </a:r>
            <a:r>
              <a:rPr lang="en-US" sz="4800" b="1" dirty="0" smtClean="0">
                <a:solidFill>
                  <a:srgbClr val="005EA8"/>
                </a:solidFill>
              </a:rPr>
              <a:t>tier approach </a:t>
            </a:r>
            <a:endParaRPr lang="en-US" sz="4800" b="1" dirty="0">
              <a:solidFill>
                <a:srgbClr val="005EA8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971600" y="4725144"/>
            <a:ext cx="3041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2014 - September 24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9" name="Picture Placeholder 4" descr="FCT_V_color_V201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70" b="-3070"/>
          <a:stretch>
            <a:fillRect/>
          </a:stretch>
        </p:blipFill>
        <p:spPr>
          <a:xfrm>
            <a:off x="2454372" y="6197767"/>
            <a:ext cx="1603200" cy="902858"/>
          </a:xfrm>
          <a:prstGeom prst="rect">
            <a:avLst/>
          </a:prstGeom>
        </p:spPr>
      </p:pic>
      <p:pic>
        <p:nvPicPr>
          <p:cNvPr id="10" name="Picture 41" descr="LLP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1" y="6516322"/>
            <a:ext cx="1051560" cy="26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78" y="6456339"/>
            <a:ext cx="1142857" cy="38571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155" y="6481168"/>
            <a:ext cx="1051611" cy="33605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11" y="6555436"/>
            <a:ext cx="714375" cy="187523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83" y="6502584"/>
            <a:ext cx="1001746" cy="29322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28" y="6484177"/>
            <a:ext cx="796290" cy="3300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2-tier approach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428596" y="1844824"/>
            <a:ext cx="726044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5EA8"/>
                </a:solidFill>
              </a:rPr>
              <a:t>Aim of ‘Trans e-Facilitator’ </a:t>
            </a:r>
            <a:r>
              <a:rPr lang="en-US" dirty="0" smtClean="0">
                <a:solidFill>
                  <a:srgbClr val="005EA8"/>
                </a:solidFill>
              </a:rPr>
              <a:t>is: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5EA8"/>
                </a:solidFill>
              </a:rPr>
              <a:t>provide </a:t>
            </a:r>
            <a:r>
              <a:rPr lang="en-US" sz="1600" b="1" dirty="0">
                <a:solidFill>
                  <a:srgbClr val="005EA8"/>
                </a:solidFill>
              </a:rPr>
              <a:t>training material </a:t>
            </a:r>
            <a:r>
              <a:rPr lang="en-US" sz="1600" dirty="0">
                <a:solidFill>
                  <a:srgbClr val="005EA8"/>
                </a:solidFill>
              </a:rPr>
              <a:t>to raise the quality of training for e-facilitators in order to improve their skills and work. </a:t>
            </a:r>
            <a:endParaRPr lang="pt-PT" sz="1600" dirty="0">
              <a:solidFill>
                <a:srgbClr val="005EA8"/>
              </a:solidFill>
            </a:endParaRPr>
          </a:p>
          <a:p>
            <a:pPr algn="just"/>
            <a:r>
              <a:rPr lang="en-US" dirty="0">
                <a:solidFill>
                  <a:srgbClr val="005EA8"/>
                </a:solidFill>
              </a:rPr>
              <a:t> </a:t>
            </a:r>
            <a:endParaRPr lang="en-US" dirty="0" smtClean="0">
              <a:solidFill>
                <a:srgbClr val="005EA8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5EA8"/>
                </a:solidFill>
              </a:rPr>
              <a:t>How: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5EA8"/>
                </a:solidFill>
              </a:rPr>
              <a:t>With a </a:t>
            </a:r>
            <a:r>
              <a:rPr lang="en-US" sz="1600" b="1" dirty="0">
                <a:solidFill>
                  <a:srgbClr val="005EA8"/>
                </a:solidFill>
              </a:rPr>
              <a:t>curriculum </a:t>
            </a:r>
            <a:r>
              <a:rPr lang="en-US" sz="1600" dirty="0">
                <a:solidFill>
                  <a:srgbClr val="005EA8"/>
                </a:solidFill>
              </a:rPr>
              <a:t>by module(s) which qualify e-facilitators to use and implement learning opportunities with regard to key and transversal competences. </a:t>
            </a:r>
            <a:endParaRPr lang="en-US" sz="1600" dirty="0" smtClean="0">
              <a:solidFill>
                <a:srgbClr val="005EA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5EA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5EA8"/>
                </a:solidFill>
              </a:rPr>
              <a:t>For whom: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5EA8"/>
                </a:solidFill>
              </a:rPr>
              <a:t>The </a:t>
            </a:r>
            <a:r>
              <a:rPr lang="en-US" sz="1600" b="1" dirty="0">
                <a:solidFill>
                  <a:srgbClr val="005EA8"/>
                </a:solidFill>
              </a:rPr>
              <a:t>main target groups</a:t>
            </a:r>
            <a:r>
              <a:rPr lang="en-US" sz="1600" dirty="0">
                <a:solidFill>
                  <a:srgbClr val="005EA8"/>
                </a:solidFill>
              </a:rPr>
              <a:t> are people who works in a </a:t>
            </a:r>
            <a:r>
              <a:rPr lang="en-US" sz="1600" dirty="0" err="1">
                <a:solidFill>
                  <a:srgbClr val="005EA8"/>
                </a:solidFill>
              </a:rPr>
              <a:t>telecentres</a:t>
            </a:r>
            <a:r>
              <a:rPr lang="en-US" sz="1600" dirty="0">
                <a:solidFill>
                  <a:srgbClr val="005EA8"/>
                </a:solidFill>
              </a:rPr>
              <a:t> (spaces </a:t>
            </a:r>
            <a:r>
              <a:rPr lang="en-US" altLang="pt-PT" sz="1600" dirty="0">
                <a:solidFill>
                  <a:srgbClr val="005EA8"/>
                </a:solidFill>
              </a:rPr>
              <a:t>accessible for the public, that provide ICT equipment and facilitate adult learning especially for those target groups at risk of exclusion from the </a:t>
            </a:r>
            <a:r>
              <a:rPr lang="en-US" altLang="pt-PT" sz="1600" dirty="0" err="1">
                <a:solidFill>
                  <a:srgbClr val="005EA8"/>
                </a:solidFill>
              </a:rPr>
              <a:t>labour</a:t>
            </a:r>
            <a:r>
              <a:rPr lang="en-US" altLang="pt-PT" sz="1600" dirty="0">
                <a:solidFill>
                  <a:srgbClr val="005EA8"/>
                </a:solidFill>
              </a:rPr>
              <a:t> market and the community as a whole)</a:t>
            </a:r>
            <a:endParaRPr lang="en-US" sz="1600" dirty="0">
              <a:solidFill>
                <a:srgbClr val="005EA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>
              <a:solidFill>
                <a:srgbClr val="005E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3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924704" y="3717032"/>
            <a:ext cx="7463720" cy="2866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rgbClr val="005EA8"/>
                </a:solidFill>
              </a:rPr>
              <a:t>Trans e-facilitator project</a:t>
            </a:r>
            <a:endParaRPr lang="en-US" sz="2000" dirty="0">
              <a:solidFill>
                <a:srgbClr val="005EA8"/>
              </a:solidFill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590648129"/>
              </p:ext>
            </p:extLst>
          </p:nvPr>
        </p:nvGraphicFramePr>
        <p:xfrm>
          <a:off x="1513108" y="2254414"/>
          <a:ext cx="6096000" cy="3358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2-tier approach 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814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2-tier approach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428596" y="1844824"/>
            <a:ext cx="8175852" cy="437042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dirty="0" smtClean="0">
                <a:solidFill>
                  <a:srgbClr val="EC7404"/>
                </a:solidFill>
              </a:rPr>
              <a:t>1</a:t>
            </a:r>
            <a:r>
              <a:rPr lang="en-US" sz="3600" b="1" baseline="30000" dirty="0" smtClean="0">
                <a:solidFill>
                  <a:srgbClr val="EC7404"/>
                </a:solidFill>
              </a:rPr>
              <a:t>st</a:t>
            </a:r>
            <a:r>
              <a:rPr lang="en-US" sz="3600" b="1" dirty="0" smtClean="0">
                <a:solidFill>
                  <a:srgbClr val="EC7404"/>
                </a:solidFill>
              </a:rPr>
              <a:t> Tier Trainer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solidFill>
                  <a:srgbClr val="005EA8"/>
                </a:solidFill>
              </a:rPr>
              <a:t>Aim: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5EA8"/>
                </a:solidFill>
              </a:rPr>
              <a:t>Prepare </a:t>
            </a:r>
            <a:r>
              <a:rPr lang="en-US" sz="1600" u="sng" dirty="0" smtClean="0">
                <a:solidFill>
                  <a:srgbClr val="005EA8"/>
                </a:solidFill>
              </a:rPr>
              <a:t>15 trainers </a:t>
            </a:r>
            <a:r>
              <a:rPr lang="en-US" sz="1600" dirty="0" smtClean="0">
                <a:solidFill>
                  <a:srgbClr val="005EA8"/>
                </a:solidFill>
              </a:rPr>
              <a:t>(5 per country) to train </a:t>
            </a:r>
            <a:r>
              <a:rPr lang="en-US" sz="1600" b="1" dirty="0" smtClean="0">
                <a:solidFill>
                  <a:srgbClr val="005EA8"/>
                </a:solidFill>
              </a:rPr>
              <a:t>new e-facilitators</a:t>
            </a:r>
            <a:r>
              <a:rPr lang="en-US" sz="1600" dirty="0" smtClean="0">
                <a:solidFill>
                  <a:srgbClr val="005EA8"/>
                </a:solidFill>
              </a:rPr>
              <a:t>, </a:t>
            </a:r>
            <a:r>
              <a:rPr lang="en-US" sz="1600" dirty="0">
                <a:solidFill>
                  <a:srgbClr val="005EA8"/>
                </a:solidFill>
              </a:rPr>
              <a:t>based on a set of learning modules which are adapted to specific national needs</a:t>
            </a:r>
            <a:r>
              <a:rPr lang="en-US" sz="1600" dirty="0" smtClean="0">
                <a:solidFill>
                  <a:srgbClr val="005EA8"/>
                </a:solidFill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5EA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solidFill>
                  <a:srgbClr val="005EA8"/>
                </a:solidFill>
              </a:rPr>
              <a:t>Profile: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5EA8"/>
                </a:solidFill>
              </a:rPr>
              <a:t>P</a:t>
            </a:r>
            <a:r>
              <a:rPr lang="en-GB" sz="1600" dirty="0" smtClean="0">
                <a:solidFill>
                  <a:srgbClr val="005EA8"/>
                </a:solidFill>
              </a:rPr>
              <a:t>revious </a:t>
            </a:r>
            <a:r>
              <a:rPr lang="en-GB" sz="1600" dirty="0">
                <a:solidFill>
                  <a:srgbClr val="005EA8"/>
                </a:solidFill>
              </a:rPr>
              <a:t>experience to train  and facilitate other trainers/teachers; </a:t>
            </a:r>
            <a:endParaRPr lang="en-GB" sz="1600" dirty="0" smtClean="0">
              <a:solidFill>
                <a:srgbClr val="005EA8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5EA8"/>
                </a:solidFill>
              </a:rPr>
              <a:t>C</a:t>
            </a:r>
            <a:r>
              <a:rPr lang="en-GB" sz="1600" dirty="0" smtClean="0">
                <a:solidFill>
                  <a:srgbClr val="005EA8"/>
                </a:solidFill>
              </a:rPr>
              <a:t>apacity </a:t>
            </a:r>
            <a:r>
              <a:rPr lang="en-GB" sz="1600" dirty="0">
                <a:solidFill>
                  <a:srgbClr val="005EA8"/>
                </a:solidFill>
              </a:rPr>
              <a:t>to develop  and comment training methodologies ; </a:t>
            </a:r>
            <a:endParaRPr lang="en-GB" sz="1600" dirty="0" smtClean="0">
              <a:solidFill>
                <a:srgbClr val="005EA8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5EA8"/>
                </a:solidFill>
              </a:rPr>
              <a:t>E</a:t>
            </a:r>
            <a:r>
              <a:rPr lang="en-GB" sz="1600" dirty="0" smtClean="0">
                <a:solidFill>
                  <a:srgbClr val="005EA8"/>
                </a:solidFill>
              </a:rPr>
              <a:t>xperience </a:t>
            </a:r>
            <a:r>
              <a:rPr lang="en-GB" sz="1600" dirty="0">
                <a:solidFill>
                  <a:srgbClr val="005EA8"/>
                </a:solidFill>
              </a:rPr>
              <a:t>in delivering e-learning; </a:t>
            </a:r>
            <a:endParaRPr lang="en-GB" sz="1600" dirty="0" smtClean="0">
              <a:solidFill>
                <a:srgbClr val="005EA8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5EA8"/>
                </a:solidFill>
              </a:rPr>
              <a:t>K</a:t>
            </a:r>
            <a:r>
              <a:rPr lang="en-GB" sz="1600" dirty="0" smtClean="0">
                <a:solidFill>
                  <a:srgbClr val="005EA8"/>
                </a:solidFill>
              </a:rPr>
              <a:t>nowledge </a:t>
            </a:r>
            <a:r>
              <a:rPr lang="en-GB" sz="1600" dirty="0">
                <a:solidFill>
                  <a:srgbClr val="005EA8"/>
                </a:solidFill>
              </a:rPr>
              <a:t>of English and </a:t>
            </a:r>
            <a:endParaRPr lang="en-GB" sz="1600" dirty="0" smtClean="0">
              <a:solidFill>
                <a:srgbClr val="005EA8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5EA8"/>
                </a:solidFill>
              </a:rPr>
              <a:t>O</a:t>
            </a:r>
            <a:r>
              <a:rPr lang="en-GB" sz="1600" dirty="0" smtClean="0">
                <a:solidFill>
                  <a:srgbClr val="005EA8"/>
                </a:solidFill>
              </a:rPr>
              <a:t>nline </a:t>
            </a:r>
            <a:r>
              <a:rPr lang="en-GB" sz="1600" dirty="0">
                <a:solidFill>
                  <a:srgbClr val="005EA8"/>
                </a:solidFill>
              </a:rPr>
              <a:t>learning environment</a:t>
            </a:r>
            <a:r>
              <a:rPr lang="en-GB" sz="1600" dirty="0" smtClean="0">
                <a:solidFill>
                  <a:srgbClr val="005EA8"/>
                </a:solidFill>
              </a:rPr>
              <a:t>.</a:t>
            </a:r>
          </a:p>
          <a:p>
            <a:r>
              <a:rPr lang="de-DE" sz="1600" dirty="0">
                <a:solidFill>
                  <a:srgbClr val="005EA8"/>
                </a:solidFill>
              </a:rPr>
              <a:t> </a:t>
            </a:r>
            <a:endParaRPr lang="pt-PT" sz="1600" dirty="0">
              <a:solidFill>
                <a:srgbClr val="005EA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solidFill>
                <a:srgbClr val="005EA8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2-tier approach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428596" y="1844824"/>
            <a:ext cx="8175852" cy="153888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dirty="0" smtClean="0">
                <a:solidFill>
                  <a:srgbClr val="EC7404"/>
                </a:solidFill>
              </a:rPr>
              <a:t>1</a:t>
            </a:r>
            <a:r>
              <a:rPr lang="en-US" sz="3600" b="1" baseline="30000" dirty="0" smtClean="0">
                <a:solidFill>
                  <a:srgbClr val="EC7404"/>
                </a:solidFill>
              </a:rPr>
              <a:t>st</a:t>
            </a:r>
            <a:r>
              <a:rPr lang="en-US" sz="3600" b="1" dirty="0" smtClean="0">
                <a:solidFill>
                  <a:srgbClr val="EC7404"/>
                </a:solidFill>
              </a:rPr>
              <a:t> Tier Trainer</a:t>
            </a:r>
          </a:p>
          <a:p>
            <a:r>
              <a:rPr lang="de-DE" sz="1600" dirty="0" smtClean="0">
                <a:solidFill>
                  <a:srgbClr val="005EA8"/>
                </a:solidFill>
              </a:rPr>
              <a:t>Background and types of organisations for e-Inclusion:</a:t>
            </a:r>
            <a:endParaRPr lang="de-DE" sz="1600" dirty="0">
              <a:solidFill>
                <a:srgbClr val="005EA8"/>
              </a:solidFill>
            </a:endParaRPr>
          </a:p>
          <a:p>
            <a:r>
              <a:rPr lang="de-DE" sz="1600" dirty="0">
                <a:solidFill>
                  <a:srgbClr val="005EA8"/>
                </a:solidFill>
              </a:rPr>
              <a:t> </a:t>
            </a:r>
            <a:endParaRPr lang="pt-PT" sz="1600" dirty="0">
              <a:solidFill>
                <a:srgbClr val="005EA8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solidFill>
                <a:srgbClr val="005EA8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615" y="2780928"/>
            <a:ext cx="5381959" cy="35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61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</a:t>
            </a:r>
            <a:r>
              <a:rPr lang="en-US" sz="4400" b="1" baseline="30000" dirty="0">
                <a:solidFill>
                  <a:schemeClr val="bg1"/>
                </a:solidFill>
              </a:rPr>
              <a:t>-</a:t>
            </a:r>
            <a:r>
              <a:rPr lang="en-US" sz="4400" b="1" dirty="0" smtClean="0">
                <a:solidFill>
                  <a:schemeClr val="bg1"/>
                </a:solidFill>
              </a:rPr>
              <a:t>tier approach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8596" y="1820155"/>
            <a:ext cx="831986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EC7404"/>
                </a:solidFill>
              </a:rPr>
              <a:t>2</a:t>
            </a:r>
            <a:r>
              <a:rPr lang="en-US" sz="4000" b="1" baseline="30000" dirty="0" smtClean="0">
                <a:solidFill>
                  <a:srgbClr val="EC7404"/>
                </a:solidFill>
              </a:rPr>
              <a:t>nd</a:t>
            </a:r>
            <a:r>
              <a:rPr lang="en-US" sz="4000" b="1" dirty="0" smtClean="0">
                <a:solidFill>
                  <a:srgbClr val="EC7404"/>
                </a:solidFill>
              </a:rPr>
              <a:t>  </a:t>
            </a:r>
            <a:r>
              <a:rPr lang="en-US" sz="4000" b="1" dirty="0">
                <a:solidFill>
                  <a:srgbClr val="EC7404"/>
                </a:solidFill>
              </a:rPr>
              <a:t>Tier Trainer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rgbClr val="005EA8"/>
                </a:solidFill>
              </a:rPr>
              <a:t>Aim: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EA8"/>
                </a:solidFill>
              </a:rPr>
              <a:t>Prepare </a:t>
            </a:r>
            <a:r>
              <a:rPr lang="en-US" dirty="0" smtClean="0">
                <a:solidFill>
                  <a:srgbClr val="005EA8"/>
                </a:solidFill>
              </a:rPr>
              <a:t>at least </a:t>
            </a:r>
            <a:r>
              <a:rPr lang="en-US" u="sng" dirty="0" smtClean="0">
                <a:solidFill>
                  <a:srgbClr val="005EA8"/>
                </a:solidFill>
              </a:rPr>
              <a:t>45 </a:t>
            </a:r>
            <a:r>
              <a:rPr lang="en-US" u="sng" dirty="0">
                <a:solidFill>
                  <a:srgbClr val="005EA8"/>
                </a:solidFill>
              </a:rPr>
              <a:t>trainers </a:t>
            </a:r>
            <a:r>
              <a:rPr lang="en-US" dirty="0" smtClean="0">
                <a:solidFill>
                  <a:srgbClr val="005EA8"/>
                </a:solidFill>
              </a:rPr>
              <a:t>(15 </a:t>
            </a:r>
            <a:r>
              <a:rPr lang="en-US" dirty="0">
                <a:solidFill>
                  <a:srgbClr val="005EA8"/>
                </a:solidFill>
              </a:rPr>
              <a:t>per country) in order to ensure  the piloting and continuity of the project.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5EA8"/>
                </a:solidFill>
              </a:rPr>
              <a:t>Selection: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EA8"/>
                </a:solidFill>
              </a:rPr>
              <a:t>The  </a:t>
            </a:r>
            <a:r>
              <a:rPr lang="en-GB" b="1" dirty="0">
                <a:solidFill>
                  <a:srgbClr val="005EA8"/>
                </a:solidFill>
              </a:rPr>
              <a:t>1st tier trainer </a:t>
            </a:r>
            <a:r>
              <a:rPr lang="en-GB" b="1" dirty="0" smtClean="0">
                <a:solidFill>
                  <a:srgbClr val="005EA8"/>
                </a:solidFill>
              </a:rPr>
              <a:t>select </a:t>
            </a:r>
            <a:r>
              <a:rPr lang="en-GB" b="1" dirty="0">
                <a:solidFill>
                  <a:srgbClr val="005EA8"/>
                </a:solidFill>
              </a:rPr>
              <a:t>the second tier trainers </a:t>
            </a:r>
            <a:r>
              <a:rPr lang="en-GB" dirty="0">
                <a:solidFill>
                  <a:srgbClr val="005EA8"/>
                </a:solidFill>
              </a:rPr>
              <a:t>out of their network </a:t>
            </a:r>
            <a:r>
              <a:rPr lang="en-GB" dirty="0" smtClean="0">
                <a:solidFill>
                  <a:srgbClr val="005EA8"/>
                </a:solidFill>
              </a:rPr>
              <a:t>(the </a:t>
            </a:r>
            <a:r>
              <a:rPr lang="en-GB" dirty="0">
                <a:solidFill>
                  <a:srgbClr val="005EA8"/>
                </a:solidFill>
              </a:rPr>
              <a:t>learners might already know each other or must have something in common that would bond them and let them work together in an efficient and more open </a:t>
            </a:r>
            <a:r>
              <a:rPr lang="en-GB" dirty="0" smtClean="0">
                <a:solidFill>
                  <a:srgbClr val="005EA8"/>
                </a:solidFill>
              </a:rPr>
              <a:t>way)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5EA8"/>
                </a:solidFill>
              </a:rPr>
              <a:t>Online </a:t>
            </a:r>
            <a:r>
              <a:rPr lang="en-GB" dirty="0">
                <a:solidFill>
                  <a:srgbClr val="005EA8"/>
                </a:solidFill>
              </a:rPr>
              <a:t>application and best candidates were selected</a:t>
            </a:r>
            <a:r>
              <a:rPr lang="en-GB" dirty="0" smtClean="0">
                <a:solidFill>
                  <a:srgbClr val="005EA8"/>
                </a:solidFill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5E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60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</a:t>
            </a:r>
            <a:r>
              <a:rPr lang="en-US" sz="4400" b="1" baseline="30000" dirty="0">
                <a:solidFill>
                  <a:schemeClr val="bg1"/>
                </a:solidFill>
              </a:rPr>
              <a:t>-</a:t>
            </a:r>
            <a:r>
              <a:rPr lang="en-US" sz="4400" b="1" dirty="0" smtClean="0">
                <a:solidFill>
                  <a:schemeClr val="bg1"/>
                </a:solidFill>
              </a:rPr>
              <a:t>tier approach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8596" y="1820155"/>
            <a:ext cx="83198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EC7404"/>
                </a:solidFill>
              </a:rPr>
              <a:t>2</a:t>
            </a:r>
            <a:r>
              <a:rPr lang="en-US" sz="4000" b="1" baseline="30000" dirty="0" smtClean="0">
                <a:solidFill>
                  <a:srgbClr val="EC7404"/>
                </a:solidFill>
              </a:rPr>
              <a:t>nd</a:t>
            </a:r>
            <a:r>
              <a:rPr lang="en-US" sz="4000" b="1" dirty="0" smtClean="0">
                <a:solidFill>
                  <a:srgbClr val="EC7404"/>
                </a:solidFill>
              </a:rPr>
              <a:t>  </a:t>
            </a:r>
            <a:r>
              <a:rPr lang="en-US" sz="4000" b="1" dirty="0">
                <a:solidFill>
                  <a:srgbClr val="EC7404"/>
                </a:solidFill>
              </a:rPr>
              <a:t>Tier Trainer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rgbClr val="005EA8"/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23437309"/>
              </p:ext>
            </p:extLst>
          </p:nvPr>
        </p:nvGraphicFramePr>
        <p:xfrm>
          <a:off x="1331640" y="2564904"/>
          <a:ext cx="6336704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547664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6046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</a:t>
            </a:r>
            <a:r>
              <a:rPr lang="en-US" sz="4400" b="1" baseline="30000" dirty="0">
                <a:solidFill>
                  <a:schemeClr val="bg1"/>
                </a:solidFill>
              </a:rPr>
              <a:t>-</a:t>
            </a:r>
            <a:r>
              <a:rPr lang="en-US" sz="4400" b="1" dirty="0" smtClean="0">
                <a:solidFill>
                  <a:schemeClr val="bg1"/>
                </a:solidFill>
              </a:rPr>
              <a:t>tier approach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8596" y="1820155"/>
            <a:ext cx="8319868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rgbClr val="EC7404"/>
                </a:solidFill>
              </a:rPr>
              <a:t>Portuguese experience</a:t>
            </a:r>
            <a:endParaRPr lang="en-US" sz="2800" b="1" dirty="0">
              <a:solidFill>
                <a:srgbClr val="EC7404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5EA8"/>
                </a:solidFill>
              </a:rPr>
              <a:t>Points to pay attention: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EA8"/>
                </a:solidFill>
              </a:rPr>
              <a:t>Blended learning </a:t>
            </a:r>
            <a:r>
              <a:rPr lang="en-US" dirty="0" smtClean="0">
                <a:solidFill>
                  <a:srgbClr val="005EA8"/>
                </a:solidFill>
              </a:rPr>
              <a:t>can be valuable;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EA8"/>
                </a:solidFill>
              </a:rPr>
              <a:t>Engagement (certification; tuition-free);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EA8"/>
                </a:solidFill>
              </a:rPr>
              <a:t>Management of expectations (It’s necessary to be crystal clear about what the trainees can expect and to provide information about the courses’ content);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EA8"/>
                </a:solidFill>
              </a:rPr>
              <a:t>Awareness raising (motivation: sometimes the trainees don’t understand the benefits of this model)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5EA8"/>
                </a:solidFill>
              </a:rPr>
              <a:t>The  </a:t>
            </a:r>
            <a:r>
              <a:rPr lang="en-GB" b="1" dirty="0">
                <a:solidFill>
                  <a:srgbClr val="005EA8"/>
                </a:solidFill>
              </a:rPr>
              <a:t>1st tier trainer acquire and select the second tier trainers </a:t>
            </a:r>
            <a:r>
              <a:rPr lang="en-GB" dirty="0">
                <a:solidFill>
                  <a:srgbClr val="005EA8"/>
                </a:solidFill>
              </a:rPr>
              <a:t>out of their network </a:t>
            </a:r>
            <a:r>
              <a:rPr lang="en-GB" dirty="0" smtClean="0">
                <a:solidFill>
                  <a:srgbClr val="005EA8"/>
                </a:solidFill>
              </a:rPr>
              <a:t>(the </a:t>
            </a:r>
            <a:r>
              <a:rPr lang="en-GB" dirty="0">
                <a:solidFill>
                  <a:srgbClr val="005EA8"/>
                </a:solidFill>
              </a:rPr>
              <a:t>learners might already know each other or must have something in common that would bond them and let them work together in an efficient and more open </a:t>
            </a:r>
            <a:r>
              <a:rPr lang="en-GB" dirty="0" smtClean="0">
                <a:solidFill>
                  <a:srgbClr val="005EA8"/>
                </a:solidFill>
              </a:rPr>
              <a:t>way)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5EA8"/>
                </a:solidFill>
              </a:rPr>
              <a:t>Online </a:t>
            </a:r>
            <a:r>
              <a:rPr lang="en-GB" dirty="0">
                <a:solidFill>
                  <a:srgbClr val="005EA8"/>
                </a:solidFill>
              </a:rPr>
              <a:t>application and best candidates were selected</a:t>
            </a:r>
            <a:r>
              <a:rPr lang="en-GB" dirty="0" smtClean="0">
                <a:solidFill>
                  <a:srgbClr val="005EA8"/>
                </a:solidFill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5E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95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</a:t>
            </a:r>
            <a:r>
              <a:rPr lang="en-US" sz="4400" b="1" baseline="30000" dirty="0">
                <a:solidFill>
                  <a:schemeClr val="bg1"/>
                </a:solidFill>
              </a:rPr>
              <a:t>-</a:t>
            </a:r>
            <a:r>
              <a:rPr lang="en-US" sz="4400" b="1" dirty="0" smtClean="0">
                <a:solidFill>
                  <a:schemeClr val="bg1"/>
                </a:solidFill>
              </a:rPr>
              <a:t>tier approach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28596" y="1820155"/>
            <a:ext cx="8319868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rgbClr val="EC7404"/>
                </a:solidFill>
              </a:rPr>
              <a:t>Portuguese experience</a:t>
            </a:r>
            <a:endParaRPr lang="en-US" sz="2800" b="1" dirty="0">
              <a:solidFill>
                <a:srgbClr val="EC7404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5EA8"/>
                </a:solidFill>
              </a:rPr>
              <a:t>Reasons </a:t>
            </a:r>
            <a:r>
              <a:rPr lang="en-US" b="1" dirty="0">
                <a:solidFill>
                  <a:srgbClr val="005EA8"/>
                </a:solidFill>
              </a:rPr>
              <a:t>to like the </a:t>
            </a:r>
            <a:r>
              <a:rPr lang="en-US" b="1" dirty="0" smtClean="0">
                <a:solidFill>
                  <a:srgbClr val="005EA8"/>
                </a:solidFill>
              </a:rPr>
              <a:t>curriculum: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EA8"/>
                </a:solidFill>
              </a:rPr>
              <a:t>Flexibility (trainees can choose which </a:t>
            </a:r>
            <a:r>
              <a:rPr lang="en-US" dirty="0" smtClean="0">
                <a:solidFill>
                  <a:srgbClr val="005EA8"/>
                </a:solidFill>
              </a:rPr>
              <a:t>of the modules matches their </a:t>
            </a:r>
            <a:r>
              <a:rPr lang="en-US" dirty="0">
                <a:solidFill>
                  <a:srgbClr val="005EA8"/>
                </a:solidFill>
              </a:rPr>
              <a:t>needs, </a:t>
            </a:r>
            <a:r>
              <a:rPr lang="en-US" dirty="0" smtClean="0">
                <a:solidFill>
                  <a:srgbClr val="005EA8"/>
                </a:solidFill>
              </a:rPr>
              <a:t>how many</a:t>
            </a:r>
            <a:r>
              <a:rPr lang="en-US" dirty="0">
                <a:solidFill>
                  <a:srgbClr val="005EA8"/>
                </a:solidFill>
              </a:rPr>
              <a:t>, </a:t>
            </a:r>
            <a:r>
              <a:rPr lang="en-US" dirty="0" smtClean="0">
                <a:solidFill>
                  <a:srgbClr val="005EA8"/>
                </a:solidFill>
              </a:rPr>
              <a:t>schedule, etc.);</a:t>
            </a:r>
            <a:endParaRPr lang="en-US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EA8"/>
                </a:solidFill>
              </a:rPr>
              <a:t>Broad </a:t>
            </a:r>
            <a:r>
              <a:rPr lang="en-US" dirty="0" smtClean="0">
                <a:solidFill>
                  <a:srgbClr val="005EA8"/>
                </a:solidFill>
              </a:rPr>
              <a:t>scope (it included a  different public from the one initially foreseen, e.g. social education students)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5EA8"/>
                </a:solidFill>
              </a:rPr>
              <a:t>Effectiveness</a:t>
            </a:r>
            <a:r>
              <a:rPr lang="en-US" dirty="0">
                <a:solidFill>
                  <a:srgbClr val="005EA8"/>
                </a:solidFill>
              </a:rPr>
              <a:t>: </a:t>
            </a:r>
            <a:r>
              <a:rPr lang="en-US" dirty="0" smtClean="0">
                <a:solidFill>
                  <a:srgbClr val="005EA8"/>
                </a:solidFill>
              </a:rPr>
              <a:t>short-time </a:t>
            </a:r>
            <a:r>
              <a:rPr lang="en-US" dirty="0">
                <a:solidFill>
                  <a:srgbClr val="005EA8"/>
                </a:solidFill>
              </a:rPr>
              <a:t>modules with high impact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5EA8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5EA8"/>
                </a:solidFill>
              </a:rPr>
              <a:t>The  </a:t>
            </a:r>
            <a:r>
              <a:rPr lang="en-GB" b="1" dirty="0">
                <a:solidFill>
                  <a:srgbClr val="005EA8"/>
                </a:solidFill>
              </a:rPr>
              <a:t>1st tier trainer acquire and select the second tier trainers </a:t>
            </a:r>
            <a:r>
              <a:rPr lang="en-GB" dirty="0">
                <a:solidFill>
                  <a:srgbClr val="005EA8"/>
                </a:solidFill>
              </a:rPr>
              <a:t>out of their network </a:t>
            </a:r>
            <a:r>
              <a:rPr lang="en-GB" dirty="0" smtClean="0">
                <a:solidFill>
                  <a:srgbClr val="005EA8"/>
                </a:solidFill>
              </a:rPr>
              <a:t>(the </a:t>
            </a:r>
            <a:r>
              <a:rPr lang="en-GB" dirty="0">
                <a:solidFill>
                  <a:srgbClr val="005EA8"/>
                </a:solidFill>
              </a:rPr>
              <a:t>learners might already know each other or must have something in common that would bond them and let them work together in an efficient and more open </a:t>
            </a:r>
            <a:r>
              <a:rPr lang="en-GB" dirty="0" smtClean="0">
                <a:solidFill>
                  <a:srgbClr val="005EA8"/>
                </a:solidFill>
              </a:rPr>
              <a:t>way)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5EA8"/>
                </a:solidFill>
              </a:rPr>
              <a:t>Online </a:t>
            </a:r>
            <a:r>
              <a:rPr lang="en-GB" dirty="0">
                <a:solidFill>
                  <a:srgbClr val="005EA8"/>
                </a:solidFill>
              </a:rPr>
              <a:t>application and best candidates were selected</a:t>
            </a:r>
            <a:r>
              <a:rPr lang="en-GB" dirty="0" smtClean="0">
                <a:solidFill>
                  <a:srgbClr val="005EA8"/>
                </a:solidFill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5E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127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wordpress-u.org/wp-content/uploads/2014/02/the-network-multiplication-f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113" y="2206334"/>
            <a:ext cx="2880320" cy="20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The </a:t>
            </a:r>
            <a:r>
              <a:rPr lang="en-US" sz="4400" b="1" dirty="0" smtClean="0">
                <a:solidFill>
                  <a:schemeClr val="bg1"/>
                </a:solidFill>
              </a:rPr>
              <a:t>2-tier approach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98189" y="1842938"/>
            <a:ext cx="2389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EC7404"/>
                </a:solidFill>
              </a:rPr>
              <a:t>Multiplication factor</a:t>
            </a:r>
            <a:endParaRPr lang="en-US" sz="2000" b="1" dirty="0">
              <a:solidFill>
                <a:srgbClr val="EC7404"/>
              </a:solidFill>
            </a:endParaRPr>
          </a:p>
          <a:p>
            <a:r>
              <a:rPr lang="en-US" sz="2800" b="1" dirty="0">
                <a:solidFill>
                  <a:srgbClr val="EC7404"/>
                </a:solidFill>
              </a:rPr>
              <a:t> </a:t>
            </a:r>
            <a:endParaRPr lang="pt-PT" sz="2800" b="1" dirty="0">
              <a:solidFill>
                <a:srgbClr val="EC7404"/>
              </a:solidFill>
            </a:endParaRPr>
          </a:p>
        </p:txBody>
      </p:sp>
      <p:pic>
        <p:nvPicPr>
          <p:cNvPr id="4" name="Picture 2" descr="http://wordpress-u.org/wp-content/uploads/2014/02/the-network-multiplication-f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4" y="3129481"/>
            <a:ext cx="2880320" cy="20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ordpress-u.org/wp-content/uploads/2014/02/the-network-multiplication-f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12222"/>
            <a:ext cx="2761109" cy="192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ordpress-u.org/wp-content/uploads/2014/02/the-network-multiplication-f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31720"/>
            <a:ext cx="2880320" cy="20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ordpress-u.org/wp-content/uploads/2014/02/the-network-multiplication-fa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433" y="1834533"/>
            <a:ext cx="2880320" cy="200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623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149080"/>
            <a:ext cx="3771419" cy="1774785"/>
          </a:xfrm>
          <a:prstGeom prst="rect">
            <a:avLst/>
          </a:prstGeom>
          <a:noFill/>
        </p:spPr>
      </p:pic>
      <p:sp>
        <p:nvSpPr>
          <p:cNvPr id="7" name="Abgerundetes Rechteck 6"/>
          <p:cNvSpPr/>
          <p:nvPr/>
        </p:nvSpPr>
        <p:spPr>
          <a:xfrm>
            <a:off x="755576" y="980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Trans e-</a:t>
            </a:r>
            <a:r>
              <a:rPr lang="de-DE" sz="4400" b="1" dirty="0" err="1" smtClean="0"/>
              <a:t>facilitator</a:t>
            </a:r>
            <a:endParaRPr lang="de-DE" sz="4400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899592" y="548680"/>
            <a:ext cx="1643074" cy="500066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Project</a:t>
            </a:r>
            <a:endParaRPr lang="de-DE" sz="24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827584" y="2708920"/>
            <a:ext cx="2834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5EA8"/>
                </a:solidFill>
              </a:rPr>
              <a:t>Thank you</a:t>
            </a:r>
            <a:endParaRPr lang="en-US" sz="4800" b="1" dirty="0">
              <a:solidFill>
                <a:srgbClr val="005EA8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971600" y="4725144"/>
            <a:ext cx="3041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2014 - September 24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9" name="Picture Placeholder 4" descr="FCT_V_color_V201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70" b="-3070"/>
          <a:stretch>
            <a:fillRect/>
          </a:stretch>
        </p:blipFill>
        <p:spPr>
          <a:xfrm>
            <a:off x="2454372" y="6207815"/>
            <a:ext cx="1603200" cy="902858"/>
          </a:xfrm>
          <a:prstGeom prst="rect">
            <a:avLst/>
          </a:prstGeom>
        </p:spPr>
      </p:pic>
      <p:pic>
        <p:nvPicPr>
          <p:cNvPr id="10" name="Picture 41" descr="LLP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1" y="6526370"/>
            <a:ext cx="1051560" cy="26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78" y="6466387"/>
            <a:ext cx="1142857" cy="38571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155" y="6491216"/>
            <a:ext cx="1051611" cy="33605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11" y="6565484"/>
            <a:ext cx="714375" cy="187523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83" y="6512632"/>
            <a:ext cx="1001746" cy="29322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28" y="6494225"/>
            <a:ext cx="796290" cy="33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33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547</Words>
  <Application>Microsoft Office PowerPoint</Application>
  <PresentationFormat>Apresentação no Ecrã (4:3)</PresentationFormat>
  <Paragraphs>88</Paragraphs>
  <Slides>11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4" baseType="lpstr">
      <vt:lpstr>Arial</vt:lpstr>
      <vt:lpstr>Calibri</vt:lpstr>
      <vt:lpstr>Larissa-Design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Katrin</dc:creator>
  <cp:lastModifiedBy>Rach</cp:lastModifiedBy>
  <cp:revision>166</cp:revision>
  <dcterms:created xsi:type="dcterms:W3CDTF">2013-09-16T09:38:48Z</dcterms:created>
  <dcterms:modified xsi:type="dcterms:W3CDTF">2014-09-25T08:20:00Z</dcterms:modified>
</cp:coreProperties>
</file>