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7" r:id="rId2"/>
    <p:sldId id="281" r:id="rId3"/>
    <p:sldId id="282" r:id="rId4"/>
    <p:sldId id="283" r:id="rId5"/>
    <p:sldId id="284" r:id="rId6"/>
    <p:sldId id="288" r:id="rId7"/>
    <p:sldId id="285" r:id="rId8"/>
    <p:sldId id="275" r:id="rId9"/>
    <p:sldId id="276" r:id="rId10"/>
    <p:sldId id="277" r:id="rId11"/>
    <p:sldId id="274" r:id="rId12"/>
    <p:sldId id="271" r:id="rId13"/>
    <p:sldId id="273" r:id="rId14"/>
    <p:sldId id="278" r:id="rId15"/>
    <p:sldId id="279" r:id="rId16"/>
    <p:sldId id="270" r:id="rId17"/>
    <p:sldId id="280" r:id="rId18"/>
    <p:sldId id="272" r:id="rId19"/>
    <p:sldId id="290" r:id="rId20"/>
    <p:sldId id="289" r:id="rId21"/>
    <p:sldId id="287" r:id="rId22"/>
    <p:sldId id="269" r:id="rId23"/>
  </p:sldIdLst>
  <p:sldSz cx="9144000" cy="6858000" type="screen4x3"/>
  <p:notesSz cx="6794500" cy="99822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A8"/>
    <a:srgbClr val="EC7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4" autoAdjust="0"/>
    <p:restoredTop sz="94690" autoAdjust="0"/>
  </p:normalViewPr>
  <p:slideViewPr>
    <p:cSldViewPr>
      <p:cViewPr varScale="1">
        <p:scale>
          <a:sx n="86" d="100"/>
          <a:sy n="86" d="100"/>
        </p:scale>
        <p:origin x="-15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2C792-93DF-461B-9D51-12D0A19BD15E}" type="datetimeFigureOut">
              <a:rPr lang="de-DE" smtClean="0"/>
              <a:pPr/>
              <a:t>24.09.14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27738-E2EF-4314-ACEC-077F799D316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923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DA700-0155-4EA6-BD26-A10B57109C4A}" type="datetimeFigureOut">
              <a:rPr lang="de-DE" smtClean="0"/>
              <a:pPr/>
              <a:t>24.09.14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9300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41863"/>
            <a:ext cx="5435600" cy="4491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100" y="9482138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1A208-7021-4A3A-A636-310BAFA9300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2026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5DB1-2E2B-5E4E-B9D5-8646F58CC9C3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43B9-4B9C-5143-9DA6-EA9D0CF431F3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CA88-B324-934E-A5D7-EE35B6E043DF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3A7CF-210D-6D4E-A038-13D16463B1D5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E480-4BD4-BF49-95D6-3768BA0DD82D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ADD9C-EFF8-F348-94A6-230782AF1C77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FF1-6A46-2B4C-9998-27A56E4FC15A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F128-E716-4542-A6FF-CA51AB328432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C5B7-6D7F-6E4C-A78E-EACF3968ADB6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CBC6-CF30-4645-9303-70FE905DAE09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3257-6BA0-6149-BF16-0207628040B9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E7B58-802B-C44F-B845-66D5A3FB63EA}" type="datetime1">
              <a:rPr lang="de-DE" smtClean="0"/>
              <a:pPr/>
              <a:t>24.09.14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D0010-B251-492D-A1D4-CB912A260543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eg"/><Relationship Id="rId12" Type="http://schemas.openxmlformats.org/officeDocument/2006/relationships/image" Target="../media/image12.jpeg"/><Relationship Id="rId13" Type="http://schemas.openxmlformats.org/officeDocument/2006/relationships/image" Target="../media/image13.jpeg"/><Relationship Id="rId14" Type="http://schemas.openxmlformats.org/officeDocument/2006/relationships/image" Target="../media/image14.jpeg"/><Relationship Id="rId15" Type="http://schemas.openxmlformats.org/officeDocument/2006/relationships/image" Target="../media/image15.jpeg"/><Relationship Id="rId16" Type="http://schemas.openxmlformats.org/officeDocument/2006/relationships/image" Target="../media/image16.jpeg"/><Relationship Id="rId17" Type="http://schemas.openxmlformats.org/officeDocument/2006/relationships/image" Target="../media/image17.jpeg"/><Relationship Id="rId18" Type="http://schemas.openxmlformats.org/officeDocument/2006/relationships/image" Target="../media/image18.jpeg"/><Relationship Id="rId19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6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3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-efacilitator.eu/content/sections/" TargetMode="External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149080"/>
            <a:ext cx="3771419" cy="1774785"/>
          </a:xfrm>
          <a:prstGeom prst="rect">
            <a:avLst/>
          </a:prstGeom>
          <a:noFill/>
        </p:spPr>
      </p:pic>
      <p:sp>
        <p:nvSpPr>
          <p:cNvPr id="7" name="Abgerundetes Rechteck 6"/>
          <p:cNvSpPr/>
          <p:nvPr/>
        </p:nvSpPr>
        <p:spPr>
          <a:xfrm>
            <a:off x="755576" y="980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Trans </a:t>
            </a:r>
            <a:r>
              <a:rPr lang="en-US" sz="4400" b="1" dirty="0" smtClean="0"/>
              <a:t>e-facilitator</a:t>
            </a:r>
            <a:endParaRPr lang="en-US" sz="4400" b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899592" y="548680"/>
            <a:ext cx="1643074" cy="500066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Project</a:t>
            </a:r>
            <a:endParaRPr lang="de-DE" sz="24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827584" y="2492896"/>
            <a:ext cx="6320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5EA8"/>
                </a:solidFill>
              </a:rPr>
              <a:t>The modular curriculum</a:t>
            </a:r>
          </a:p>
          <a:p>
            <a:pPr algn="ctr"/>
            <a:r>
              <a:rPr lang="en-US" sz="2400" b="1" dirty="0" smtClean="0">
                <a:solidFill>
                  <a:srgbClr val="005EA8"/>
                </a:solidFill>
              </a:rPr>
              <a:t>- Content and structure -</a:t>
            </a:r>
            <a:endParaRPr lang="en-US" sz="2400" b="1" dirty="0">
              <a:solidFill>
                <a:srgbClr val="005EA8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55576" y="4725144"/>
            <a:ext cx="4248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Telecentre-Europe Conference</a:t>
            </a:r>
          </a:p>
          <a:p>
            <a:r>
              <a:rPr lang="en-US" sz="2400" dirty="0" smtClean="0"/>
              <a:t>25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of September 2014</a:t>
            </a:r>
          </a:p>
          <a:p>
            <a:r>
              <a:rPr lang="en-US" sz="2400" dirty="0" smtClean="0"/>
              <a:t>Zagreb, Croatia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 advTm="20249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E-facilitators</a:t>
            </a:r>
            <a:endParaRPr lang="en-US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3" name="Picture 3" descr="\\QNAPNAS\Server\1_Projekte\e-facilitator\9_Zagreb Event\Fotos fuer PPT\Wordle_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7282273" cy="4665888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Where?</a:t>
            </a:r>
            <a:endParaRPr lang="en-US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83568" y="2060848"/>
            <a:ext cx="2606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>
                <a:latin typeface="Aharoni" pitchFamily="2" charset="-79"/>
                <a:cs typeface="Aharoni" pitchFamily="2" charset="-79"/>
              </a:rPr>
              <a:t>Telecentres</a:t>
            </a:r>
            <a:endParaRPr lang="de-DE" sz="3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940152" y="3284984"/>
            <a:ext cx="1272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Libraries</a:t>
            </a:r>
            <a:endParaRPr lang="de-DE" sz="24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1907704" y="4869160"/>
            <a:ext cx="2100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latin typeface="Arial" pitchFamily="34" charset="0"/>
                <a:cs typeface="Arial" pitchFamily="34" charset="0"/>
              </a:rPr>
              <a:t>Associations</a:t>
            </a:r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691680" y="2996952"/>
            <a:ext cx="1892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Youth centres</a:t>
            </a:r>
            <a:endParaRPr lang="en-GB" sz="2400"/>
          </a:p>
        </p:txBody>
      </p:sp>
      <p:sp>
        <p:nvSpPr>
          <p:cNvPr id="16" name="Textfeld 15"/>
          <p:cNvSpPr txBox="1"/>
          <p:nvPr/>
        </p:nvSpPr>
        <p:spPr>
          <a:xfrm>
            <a:off x="5004048" y="4941168"/>
            <a:ext cx="1973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Senior </a:t>
            </a:r>
            <a:r>
              <a:rPr lang="de-DE" sz="2400" dirty="0" err="1" smtClean="0"/>
              <a:t>centres</a:t>
            </a:r>
            <a:endParaRPr lang="de-DE" sz="2400" dirty="0"/>
          </a:p>
        </p:txBody>
      </p:sp>
      <p:sp>
        <p:nvSpPr>
          <p:cNvPr id="17" name="Textfeld 16"/>
          <p:cNvSpPr txBox="1"/>
          <p:nvPr/>
        </p:nvSpPr>
        <p:spPr>
          <a:xfrm>
            <a:off x="3995936" y="2564904"/>
            <a:ext cx="2913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Internet access points</a:t>
            </a:r>
            <a:endParaRPr lang="en-GB" sz="2400"/>
          </a:p>
        </p:txBody>
      </p:sp>
      <p:sp>
        <p:nvSpPr>
          <p:cNvPr id="12" name="Textfeld 11"/>
          <p:cNvSpPr txBox="1"/>
          <p:nvPr/>
        </p:nvSpPr>
        <p:spPr>
          <a:xfrm>
            <a:off x="755576" y="5589240"/>
            <a:ext cx="1569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i="1" dirty="0" smtClean="0"/>
              <a:t>ICT </a:t>
            </a:r>
            <a:r>
              <a:rPr lang="de-DE" sz="2400" i="1" dirty="0" err="1" smtClean="0"/>
              <a:t>centres</a:t>
            </a:r>
            <a:endParaRPr lang="de-DE" sz="2400" i="1" dirty="0"/>
          </a:p>
        </p:txBody>
      </p:sp>
      <p:sp>
        <p:nvSpPr>
          <p:cNvPr id="13" name="Textfeld 12"/>
          <p:cNvSpPr txBox="1"/>
          <p:nvPr/>
        </p:nvSpPr>
        <p:spPr>
          <a:xfrm>
            <a:off x="6372200" y="4221088"/>
            <a:ext cx="157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Companies</a:t>
            </a:r>
            <a:endParaRPr lang="de-DE" sz="2400" dirty="0"/>
          </a:p>
        </p:txBody>
      </p:sp>
      <p:sp>
        <p:nvSpPr>
          <p:cNvPr id="18" name="Textfeld 17"/>
          <p:cNvSpPr txBox="1"/>
          <p:nvPr/>
        </p:nvSpPr>
        <p:spPr>
          <a:xfrm>
            <a:off x="539552" y="3861048"/>
            <a:ext cx="3860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smtClean="0"/>
              <a:t>Adult learning centres</a:t>
            </a:r>
            <a:endParaRPr lang="en-GB" sz="3200"/>
          </a:p>
        </p:txBody>
      </p:sp>
      <p:sp>
        <p:nvSpPr>
          <p:cNvPr id="20" name="Textfeld 19"/>
          <p:cNvSpPr txBox="1"/>
          <p:nvPr/>
        </p:nvSpPr>
        <p:spPr>
          <a:xfrm>
            <a:off x="5148064" y="5877272"/>
            <a:ext cx="297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Employment agencies</a:t>
            </a:r>
            <a:endParaRPr lang="en-GB" sz="24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5940152" y="1988840"/>
            <a:ext cx="1977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Advisory services</a:t>
            </a: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What?</a:t>
            </a:r>
            <a:endParaRPr lang="en-US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683568" y="1916832"/>
            <a:ext cx="3687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E-safety &amp; e-security</a:t>
            </a:r>
            <a:endParaRPr lang="en-GB" sz="32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6588224" y="2564904"/>
            <a:ext cx="14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smtClean="0"/>
              <a:t>E-services</a:t>
            </a:r>
            <a:endParaRPr lang="en-GB" sz="2400" b="1"/>
          </a:p>
        </p:txBody>
      </p:sp>
      <p:sp>
        <p:nvSpPr>
          <p:cNvPr id="8" name="Textfeld 7"/>
          <p:cNvSpPr txBox="1"/>
          <p:nvPr/>
        </p:nvSpPr>
        <p:spPr>
          <a:xfrm>
            <a:off x="4067944" y="4293096"/>
            <a:ext cx="2362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Job search</a:t>
            </a:r>
            <a:endParaRPr lang="en-GB" sz="4000" dirty="0"/>
          </a:p>
        </p:txBody>
      </p:sp>
      <p:sp>
        <p:nvSpPr>
          <p:cNvPr id="10" name="Textfeld 9"/>
          <p:cNvSpPr txBox="1"/>
          <p:nvPr/>
        </p:nvSpPr>
        <p:spPr>
          <a:xfrm>
            <a:off x="1115616" y="3645024"/>
            <a:ext cx="2711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smtClean="0"/>
              <a:t>Digital photography</a:t>
            </a:r>
            <a:endParaRPr lang="en-GB" sz="2400" b="1"/>
          </a:p>
        </p:txBody>
      </p:sp>
      <p:sp>
        <p:nvSpPr>
          <p:cNvPr id="11" name="Textfeld 10"/>
          <p:cNvSpPr txBox="1"/>
          <p:nvPr/>
        </p:nvSpPr>
        <p:spPr>
          <a:xfrm>
            <a:off x="611560" y="4509120"/>
            <a:ext cx="2444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Using office suites</a:t>
            </a:r>
            <a:endParaRPr lang="en-GB" sz="2400"/>
          </a:p>
        </p:txBody>
      </p:sp>
      <p:sp>
        <p:nvSpPr>
          <p:cNvPr id="12" name="Textfeld 11"/>
          <p:cNvSpPr txBox="1"/>
          <p:nvPr/>
        </p:nvSpPr>
        <p:spPr>
          <a:xfrm>
            <a:off x="3635896" y="6021288"/>
            <a:ext cx="2832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Consumer Protection</a:t>
            </a:r>
            <a:endParaRPr lang="en-GB" sz="2400"/>
          </a:p>
        </p:txBody>
      </p:sp>
      <p:sp>
        <p:nvSpPr>
          <p:cNvPr id="14" name="Textfeld 13"/>
          <p:cNvSpPr txBox="1"/>
          <p:nvPr/>
        </p:nvSpPr>
        <p:spPr>
          <a:xfrm>
            <a:off x="5220072" y="1916832"/>
            <a:ext cx="1953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E-government</a:t>
            </a:r>
            <a:endParaRPr lang="en-GB" sz="2400"/>
          </a:p>
        </p:txBody>
      </p:sp>
      <p:sp>
        <p:nvSpPr>
          <p:cNvPr id="16" name="Textfeld 15"/>
          <p:cNvSpPr txBox="1"/>
          <p:nvPr/>
        </p:nvSpPr>
        <p:spPr>
          <a:xfrm>
            <a:off x="611560" y="6093296"/>
            <a:ext cx="2070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E-</a:t>
            </a:r>
            <a:r>
              <a:rPr lang="de-DE" sz="2400" b="1" dirty="0" err="1" smtClean="0"/>
              <a:t>participation</a:t>
            </a:r>
            <a:endParaRPr lang="de-DE" sz="2400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539552" y="2852936"/>
            <a:ext cx="1073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Privacy</a:t>
            </a:r>
            <a:endParaRPr lang="de-DE" sz="2400" dirty="0"/>
          </a:p>
        </p:txBody>
      </p:sp>
      <p:sp>
        <p:nvSpPr>
          <p:cNvPr id="19" name="Textfeld 18"/>
          <p:cNvSpPr txBox="1"/>
          <p:nvPr/>
        </p:nvSpPr>
        <p:spPr>
          <a:xfrm>
            <a:off x="1619672" y="5157192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Digital Identity</a:t>
            </a:r>
            <a:endParaRPr lang="de-DE" sz="3200" dirty="0"/>
          </a:p>
        </p:txBody>
      </p:sp>
      <p:sp>
        <p:nvSpPr>
          <p:cNvPr id="21" name="Textfeld 20"/>
          <p:cNvSpPr txBox="1"/>
          <p:nvPr/>
        </p:nvSpPr>
        <p:spPr>
          <a:xfrm>
            <a:off x="3347864" y="2852936"/>
            <a:ext cx="2134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Social networks</a:t>
            </a:r>
            <a:endParaRPr lang="en-GB" sz="2400"/>
          </a:p>
        </p:txBody>
      </p:sp>
      <p:sp>
        <p:nvSpPr>
          <p:cNvPr id="22" name="Textfeld 21"/>
          <p:cNvSpPr txBox="1"/>
          <p:nvPr/>
        </p:nvSpPr>
        <p:spPr>
          <a:xfrm>
            <a:off x="4716016" y="3645024"/>
            <a:ext cx="400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Storage and editing of pictures</a:t>
            </a:r>
            <a:endParaRPr lang="en-GB" sz="2400"/>
          </a:p>
        </p:txBody>
      </p:sp>
      <p:sp>
        <p:nvSpPr>
          <p:cNvPr id="25" name="Textfeld 24"/>
          <p:cNvSpPr txBox="1"/>
          <p:nvPr/>
        </p:nvSpPr>
        <p:spPr>
          <a:xfrm>
            <a:off x="4644008" y="5301208"/>
            <a:ext cx="4106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smtClean="0"/>
              <a:t>Creation of CV and cover letter</a:t>
            </a:r>
            <a:endParaRPr lang="en-GB" sz="2400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For who?</a:t>
            </a:r>
            <a:endParaRPr lang="en-US" sz="4400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2050" name="Picture 2" descr="C:\Users\Nenja\Downloads\2643589547_46db1a9442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2448272" cy="1629631"/>
          </a:xfrm>
          <a:prstGeom prst="rect">
            <a:avLst/>
          </a:prstGeom>
          <a:noFill/>
        </p:spPr>
      </p:pic>
      <p:pic>
        <p:nvPicPr>
          <p:cNvPr id="2052" name="Picture 4" descr="C:\Users\Nenja\Downloads\6401462283_3f743c3cb5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661248"/>
            <a:ext cx="1543720" cy="1025126"/>
          </a:xfrm>
          <a:prstGeom prst="rect">
            <a:avLst/>
          </a:prstGeom>
          <a:noFill/>
        </p:spPr>
      </p:pic>
      <p:pic>
        <p:nvPicPr>
          <p:cNvPr id="2054" name="Picture 6" descr="\\QNAPNAS\Server\1_Projekte\e-facilitator\9_Zagreb Event\Fotos fuer PPT\orig_50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212976"/>
            <a:ext cx="1872208" cy="1248139"/>
          </a:xfrm>
          <a:prstGeom prst="rect">
            <a:avLst/>
          </a:prstGeom>
          <a:noFill/>
        </p:spPr>
      </p:pic>
      <p:pic>
        <p:nvPicPr>
          <p:cNvPr id="2056" name="Picture 8" descr="\\QNAPNAS\Server\1_Projekte\e-facilitator\9_Zagreb Event\Fotos fuer PPT\7128911245_6bc075e603_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35860" y="3212976"/>
            <a:ext cx="2052228" cy="1368152"/>
          </a:xfrm>
          <a:prstGeom prst="rect">
            <a:avLst/>
          </a:prstGeom>
          <a:noFill/>
        </p:spPr>
      </p:pic>
      <p:pic>
        <p:nvPicPr>
          <p:cNvPr id="2060" name="Picture 12" descr="http://digitale-chancen.de/transfer/assets/28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1628800"/>
            <a:ext cx="2385037" cy="1584176"/>
          </a:xfrm>
          <a:prstGeom prst="rect">
            <a:avLst/>
          </a:prstGeom>
          <a:noFill/>
        </p:spPr>
      </p:pic>
      <p:pic>
        <p:nvPicPr>
          <p:cNvPr id="2062" name="Picture 14" descr="http://digitale-chancen.de/transfer/assets/24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4437112"/>
            <a:ext cx="1872208" cy="1280643"/>
          </a:xfrm>
          <a:prstGeom prst="rect">
            <a:avLst/>
          </a:prstGeom>
          <a:noFill/>
        </p:spPr>
      </p:pic>
      <p:pic>
        <p:nvPicPr>
          <p:cNvPr id="2064" name="Picture 16" descr="http://digitale-chancen.de/transfer/assets/22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99792" y="1628800"/>
            <a:ext cx="2160240" cy="1620180"/>
          </a:xfrm>
          <a:prstGeom prst="rect">
            <a:avLst/>
          </a:prstGeom>
          <a:noFill/>
        </p:spPr>
      </p:pic>
      <p:pic>
        <p:nvPicPr>
          <p:cNvPr id="2066" name="Picture 18" descr="http://digitale-chancen.de/transfer/assets/196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1628800"/>
            <a:ext cx="1800200" cy="1584176"/>
          </a:xfrm>
          <a:prstGeom prst="rect">
            <a:avLst/>
          </a:prstGeom>
          <a:noFill/>
        </p:spPr>
      </p:pic>
      <p:pic>
        <p:nvPicPr>
          <p:cNvPr id="2068" name="Picture 20" descr="http://digitale-chancen.de/transfer/assets/193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76256" y="3212976"/>
            <a:ext cx="2016224" cy="1512168"/>
          </a:xfrm>
          <a:prstGeom prst="rect">
            <a:avLst/>
          </a:prstGeom>
          <a:noFill/>
        </p:spPr>
      </p:pic>
      <p:pic>
        <p:nvPicPr>
          <p:cNvPr id="2070" name="Picture 22" descr="http://digitale-chancen.de/transfer/assets/183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95936" y="3212976"/>
            <a:ext cx="1019894" cy="1368152"/>
          </a:xfrm>
          <a:prstGeom prst="rect">
            <a:avLst/>
          </a:prstGeom>
          <a:noFill/>
        </p:spPr>
      </p:pic>
      <p:pic>
        <p:nvPicPr>
          <p:cNvPr id="2072" name="Picture 24" descr="http://digitale-chancen.de/transfer/assets/179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03413" y="4581128"/>
            <a:ext cx="2700337" cy="2021210"/>
          </a:xfrm>
          <a:prstGeom prst="rect">
            <a:avLst/>
          </a:prstGeom>
          <a:noFill/>
        </p:spPr>
      </p:pic>
      <p:pic>
        <p:nvPicPr>
          <p:cNvPr id="2076" name="Picture 28" descr="http://digitale-chancen.de/transfer/assets/136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04048" y="4581128"/>
            <a:ext cx="1713437" cy="2051299"/>
          </a:xfrm>
          <a:prstGeom prst="rect">
            <a:avLst/>
          </a:prstGeom>
          <a:noFill/>
        </p:spPr>
      </p:pic>
      <p:pic>
        <p:nvPicPr>
          <p:cNvPr id="2082" name="Picture 34" descr="http://digitale-chancen.de/transfer/assets/1797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63688" y="4365104"/>
            <a:ext cx="1512168" cy="1227881"/>
          </a:xfrm>
          <a:prstGeom prst="rect">
            <a:avLst/>
          </a:prstGeom>
          <a:noFill/>
        </p:spPr>
      </p:pic>
      <p:pic>
        <p:nvPicPr>
          <p:cNvPr id="2078" name="Picture 30" descr="http://digitale-chancen.de/transfer/assets/1214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63688" y="5445224"/>
            <a:ext cx="1895475" cy="1238250"/>
          </a:xfrm>
          <a:prstGeom prst="rect">
            <a:avLst/>
          </a:prstGeom>
          <a:noFill/>
        </p:spPr>
      </p:pic>
      <p:sp>
        <p:nvSpPr>
          <p:cNvPr id="14" name="Rechteck 13"/>
          <p:cNvSpPr/>
          <p:nvPr/>
        </p:nvSpPr>
        <p:spPr>
          <a:xfrm>
            <a:off x="3203848" y="4581128"/>
            <a:ext cx="1800200" cy="12961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80" name="Picture 32" descr="http://digitale-chancen.de/transfer/assets/3594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491880" y="5661248"/>
            <a:ext cx="1509840" cy="1004343"/>
          </a:xfrm>
          <a:prstGeom prst="rect">
            <a:avLst/>
          </a:prstGeom>
          <a:noFill/>
        </p:spPr>
      </p:pic>
      <p:pic>
        <p:nvPicPr>
          <p:cNvPr id="2058" name="Picture 10" descr="http://digitale-chancen.de/transfer/assets/2858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123728" y="3212976"/>
            <a:ext cx="2000087" cy="1368152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Categories</a:t>
            </a:r>
            <a:endParaRPr lang="en-US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pic>
        <p:nvPicPr>
          <p:cNvPr id="11" name="Picture 12" descr="http://digitale-chancen.de/transfer/assets/2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5013176"/>
            <a:ext cx="1872208" cy="1243548"/>
          </a:xfrm>
          <a:prstGeom prst="rect">
            <a:avLst/>
          </a:prstGeom>
          <a:noFill/>
        </p:spPr>
      </p:pic>
      <p:pic>
        <p:nvPicPr>
          <p:cNvPr id="3074" name="Picture 2" descr="Workplace-Investig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5085184"/>
            <a:ext cx="1957214" cy="1300903"/>
          </a:xfrm>
          <a:prstGeom prst="rect">
            <a:avLst/>
          </a:prstGeom>
          <a:noFill/>
        </p:spPr>
      </p:pic>
      <p:pic>
        <p:nvPicPr>
          <p:cNvPr id="3076" name="Picture 4" descr="http://www.eyeflow.com/wp-content/uploads/2013/07/communica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941168"/>
            <a:ext cx="1766293" cy="1440160"/>
          </a:xfrm>
          <a:prstGeom prst="rect">
            <a:avLst/>
          </a:prstGeom>
          <a:noFill/>
        </p:spPr>
      </p:pic>
      <p:pic>
        <p:nvPicPr>
          <p:cNvPr id="3078" name="Picture 6" descr="http://www.greenbookblog.org/wp-content/uploads/2014/03/cyberlock_740_41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5013176"/>
            <a:ext cx="2561822" cy="1440160"/>
          </a:xfrm>
          <a:prstGeom prst="rect">
            <a:avLst/>
          </a:prstGeom>
          <a:noFill/>
        </p:spPr>
      </p:pic>
      <p:sp>
        <p:nvSpPr>
          <p:cNvPr id="13" name="Textfeld 12"/>
          <p:cNvSpPr txBox="1"/>
          <p:nvPr/>
        </p:nvSpPr>
        <p:spPr>
          <a:xfrm>
            <a:off x="2987824" y="1772816"/>
            <a:ext cx="28969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smtClean="0"/>
              <a:t>11 modules</a:t>
            </a:r>
            <a:endParaRPr lang="en-GB" sz="4400" b="1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>
            <a:off x="1403648" y="2924944"/>
            <a:ext cx="2088232" cy="1800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H="1">
            <a:off x="3923928" y="2924944"/>
            <a:ext cx="216024" cy="20162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>
            <a:off x="4788024" y="2924944"/>
            <a:ext cx="1008112" cy="18722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5364088" y="2924944"/>
            <a:ext cx="2592288" cy="18722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Categories</a:t>
            </a:r>
            <a:endParaRPr lang="en-US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67544" y="1772816"/>
            <a:ext cx="4150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Management and </a:t>
            </a:r>
            <a:r>
              <a:rPr lang="de-DE" sz="2400" b="1" dirty="0" smtClean="0"/>
              <a:t>Organisation</a:t>
            </a:r>
            <a:endParaRPr lang="de-DE" sz="24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3635896" y="2564904"/>
            <a:ext cx="4766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Working with groups of participants</a:t>
            </a:r>
            <a:endParaRPr lang="en-GB" sz="24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611560" y="3933056"/>
            <a:ext cx="2486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Relevant subjects </a:t>
            </a:r>
            <a:endParaRPr lang="en-GB" sz="24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4644008" y="4509120"/>
            <a:ext cx="3536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Technical basic knowledge</a:t>
            </a:r>
            <a:endParaRPr lang="en-GB" sz="2400" b="1" dirty="0"/>
          </a:p>
        </p:txBody>
      </p:sp>
      <p:pic>
        <p:nvPicPr>
          <p:cNvPr id="11" name="Picture 12" descr="http://digitale-chancen.de/transfer/assets/2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996952"/>
            <a:ext cx="1872208" cy="1243548"/>
          </a:xfrm>
          <a:prstGeom prst="rect">
            <a:avLst/>
          </a:prstGeom>
          <a:noFill/>
        </p:spPr>
      </p:pic>
      <p:pic>
        <p:nvPicPr>
          <p:cNvPr id="3074" name="Picture 2" descr="Workplace-Investig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1957214" cy="1300903"/>
          </a:xfrm>
          <a:prstGeom prst="rect">
            <a:avLst/>
          </a:prstGeom>
          <a:noFill/>
        </p:spPr>
      </p:pic>
      <p:pic>
        <p:nvPicPr>
          <p:cNvPr id="3076" name="Picture 4" descr="http://www.eyeflow.com/wp-content/uploads/2013/07/communica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869160"/>
            <a:ext cx="1766293" cy="1440160"/>
          </a:xfrm>
          <a:prstGeom prst="rect">
            <a:avLst/>
          </a:prstGeom>
          <a:noFill/>
        </p:spPr>
      </p:pic>
      <p:pic>
        <p:nvPicPr>
          <p:cNvPr id="3078" name="Picture 6" descr="http://www.greenbookblog.org/wp-content/uploads/2014/03/cyberlock_740_41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509120"/>
            <a:ext cx="2561822" cy="144016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6159628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Organisation &amp; Management  </a:t>
            </a:r>
            <a:endParaRPr lang="de-DE" sz="36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1772816"/>
            <a:ext cx="46878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Building a network culture</a:t>
            </a:r>
          </a:p>
          <a:p>
            <a:endParaRPr lang="en-GB" sz="3200" b="1" dirty="0"/>
          </a:p>
        </p:txBody>
      </p:sp>
      <p:sp>
        <p:nvSpPr>
          <p:cNvPr id="2" name="AutoShape 2" descr="Redes Socia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7" name="Picture 3" descr="\\QNAPNAS\Server\1_Projekte\e-facilitator\Meeting\201409242526_Zagreb Event\Fotos fuer PPT\Modu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149080"/>
            <a:ext cx="3107209" cy="2453258"/>
          </a:xfrm>
          <a:prstGeom prst="rect">
            <a:avLst/>
          </a:prstGeom>
          <a:noFill/>
        </p:spPr>
      </p:pic>
      <p:sp>
        <p:nvSpPr>
          <p:cNvPr id="11" name="Textfeld 10"/>
          <p:cNvSpPr txBox="1"/>
          <p:nvPr/>
        </p:nvSpPr>
        <p:spPr>
          <a:xfrm>
            <a:off x="467544" y="2708920"/>
            <a:ext cx="83529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Network spirit  - what is a network?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Weaving the net (first steps in building a community with a social tool)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potential 2.0 (What is web 2.0)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Building networks</a:t>
            </a: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2</a:t>
            </a:r>
            <a:endParaRPr lang="de-DE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683568" y="1715324"/>
            <a:ext cx="75746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Auxiliary resources to optimise activities in </a:t>
            </a:r>
          </a:p>
          <a:p>
            <a:r>
              <a:rPr lang="en-GB" sz="3200" b="1" dirty="0" smtClean="0"/>
              <a:t>Telecentres / ICT Centres / Libraries</a:t>
            </a:r>
          </a:p>
          <a:p>
            <a:endParaRPr lang="en-GB" sz="3200" b="1" dirty="0"/>
          </a:p>
        </p:txBody>
      </p:sp>
      <p:sp>
        <p:nvSpPr>
          <p:cNvPr id="2" name="AutoShape 2" descr="Redes Socia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5602" name="Picture 2" descr="\\QNAPNAS\Server\1_Projekte\e-facilitator\Meeting\201409242526_Zagreb Event\Fotos fuer PPT\Modul2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085184"/>
            <a:ext cx="4069056" cy="1328913"/>
          </a:xfrm>
          <a:prstGeom prst="rect">
            <a:avLst/>
          </a:prstGeom>
          <a:noFill/>
        </p:spPr>
      </p:pic>
      <p:sp>
        <p:nvSpPr>
          <p:cNvPr id="10" name="Abgerundetes Rechteck 9"/>
          <p:cNvSpPr/>
          <p:nvPr/>
        </p:nvSpPr>
        <p:spPr>
          <a:xfrm>
            <a:off x="428596" y="285728"/>
            <a:ext cx="6159628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Organisation &amp; Management  </a:t>
            </a:r>
            <a:endParaRPr lang="de-DE" sz="36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683568" y="2780928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Which resources are necessary?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How to create and store content?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Create manuals, tutorial and exercises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Resources: word and image processing, converters, creative commons licenses</a:t>
            </a: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3</a:t>
            </a:r>
            <a:endParaRPr lang="en-US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39552" y="1844824"/>
            <a:ext cx="4340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/>
              <a:t>Telecentre </a:t>
            </a:r>
            <a:r>
              <a:rPr lang="en-US" sz="3200" b="1" dirty="0" smtClean="0"/>
              <a:t>Sustainability</a:t>
            </a:r>
          </a:p>
        </p:txBody>
      </p:sp>
      <p:sp>
        <p:nvSpPr>
          <p:cNvPr id="2" name="AutoShape 2" descr="Redes Socia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428596" y="285728"/>
            <a:ext cx="6159628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Organisation &amp; Management  </a:t>
            </a:r>
            <a:endParaRPr lang="de-DE" sz="3600" b="1" dirty="0"/>
          </a:p>
        </p:txBody>
      </p:sp>
      <p:pic>
        <p:nvPicPr>
          <p:cNvPr id="11" name="Picture 12" descr="http://digitale-chancen.de/transfer/assets/2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276872"/>
            <a:ext cx="3218312" cy="2137650"/>
          </a:xfrm>
          <a:prstGeom prst="rect">
            <a:avLst/>
          </a:prstGeom>
          <a:noFill/>
        </p:spPr>
      </p:pic>
      <p:sp>
        <p:nvSpPr>
          <p:cNvPr id="12" name="Textfeld 11"/>
          <p:cNvSpPr txBox="1"/>
          <p:nvPr/>
        </p:nvSpPr>
        <p:spPr>
          <a:xfrm>
            <a:off x="539552" y="2852936"/>
            <a:ext cx="58326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Concept of sustainability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Analyse sustainability in telecentres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Fund raising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Saving and making the best use of resources</a:t>
            </a: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39552" y="1700808"/>
            <a:ext cx="6228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Planning a digital literacy workshop</a:t>
            </a:r>
          </a:p>
        </p:txBody>
      </p:sp>
      <p:pic>
        <p:nvPicPr>
          <p:cNvPr id="10" name="Picture 28" descr="C:\Users\Nenja\Desktop\pl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293096"/>
            <a:ext cx="3600400" cy="2394265"/>
          </a:xfrm>
          <a:prstGeom prst="rect">
            <a:avLst/>
          </a:prstGeom>
          <a:noFill/>
        </p:spPr>
      </p:pic>
      <p:sp>
        <p:nvSpPr>
          <p:cNvPr id="8" name="Abgerundetes Rechteck 7"/>
          <p:cNvSpPr/>
          <p:nvPr/>
        </p:nvSpPr>
        <p:spPr>
          <a:xfrm>
            <a:off x="467544" y="332656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/>
              <a:t>Working with target groups</a:t>
            </a:r>
            <a:endParaRPr lang="en-GB" sz="3600" b="1"/>
          </a:p>
        </p:txBody>
      </p:sp>
      <p:sp>
        <p:nvSpPr>
          <p:cNvPr id="11" name="Textfeld 10"/>
          <p:cNvSpPr txBox="1"/>
          <p:nvPr/>
        </p:nvSpPr>
        <p:spPr>
          <a:xfrm>
            <a:off x="683568" y="2324487"/>
            <a:ext cx="73448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What is digital literacy and the digital divide?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Identification of learning needs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Tools and resources for digital literacy workshop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Assessment: the GPS for e-facilitators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/>
              <a:t>Working with target groups</a:t>
            </a:r>
            <a:endParaRPr lang="en-GB" sz="3600" b="1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1772816"/>
            <a:ext cx="7681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Promoting </a:t>
            </a:r>
            <a:r>
              <a:rPr lang="en-US" sz="3200" b="1" dirty="0" smtClean="0"/>
              <a:t>ICT for elderly at the telecentre</a:t>
            </a:r>
          </a:p>
        </p:txBody>
      </p:sp>
      <p:pic>
        <p:nvPicPr>
          <p:cNvPr id="10" name="Picture 19" descr="C:\Users\Nenja\Desktop\gentgra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789040"/>
            <a:ext cx="3413102" cy="2604737"/>
          </a:xfrm>
          <a:prstGeom prst="rect">
            <a:avLst/>
          </a:prstGeom>
          <a:noFill/>
        </p:spPr>
      </p:pic>
      <p:sp>
        <p:nvSpPr>
          <p:cNvPr id="8" name="Textfeld 7"/>
          <p:cNvSpPr txBox="1"/>
          <p:nvPr/>
        </p:nvSpPr>
        <p:spPr>
          <a:xfrm>
            <a:off x="611560" y="2636912"/>
            <a:ext cx="58326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Introduction to the target group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Challenges for the elderly and solutions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Technical assistance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Activities for the target group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9552" y="1700808"/>
            <a:ext cx="7946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Promoting ICT with migrants at the ICT centre</a:t>
            </a:r>
          </a:p>
        </p:txBody>
      </p:sp>
      <p:pic>
        <p:nvPicPr>
          <p:cNvPr id="8" name="Picture 20" descr="C:\Users\Nenja\Desktop\uni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717032"/>
            <a:ext cx="3325024" cy="2643206"/>
          </a:xfrm>
          <a:prstGeom prst="rect">
            <a:avLst/>
          </a:prstGeom>
          <a:noFill/>
        </p:spPr>
      </p:pic>
      <p:sp>
        <p:nvSpPr>
          <p:cNvPr id="10" name="Abgerundetes Rechteck 9"/>
          <p:cNvSpPr/>
          <p:nvPr/>
        </p:nvSpPr>
        <p:spPr>
          <a:xfrm>
            <a:off x="539552" y="26064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/>
              <a:t>Working with target groups</a:t>
            </a:r>
            <a:endParaRPr lang="en-GB" sz="3600" b="1"/>
          </a:p>
        </p:txBody>
      </p:sp>
      <p:sp>
        <p:nvSpPr>
          <p:cNvPr id="11" name="Textfeld 10"/>
          <p:cNvSpPr txBox="1"/>
          <p:nvPr/>
        </p:nvSpPr>
        <p:spPr>
          <a:xfrm>
            <a:off x="683568" y="2420888"/>
            <a:ext cx="58326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What does migration mean?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Intercultural exchange in the telecentre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Needs of the target group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Create a training curriculum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/>
              <a:t>Technical </a:t>
            </a:r>
            <a:r>
              <a:rPr lang="de-DE" sz="3600" b="1" dirty="0" err="1" smtClean="0"/>
              <a:t>basic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knowledge</a:t>
            </a:r>
            <a:endParaRPr lang="de-DE" sz="36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1700808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Getting familiar with Office </a:t>
            </a:r>
            <a:r>
              <a:rPr lang="en-US" sz="3200" b="1" smtClean="0"/>
              <a:t>tools (Open</a:t>
            </a:r>
            <a:r>
              <a:rPr lang="en-US" sz="3200" b="1" dirty="0" smtClean="0"/>
              <a:t>/MS) for developing digital literacy workshops</a:t>
            </a:r>
          </a:p>
        </p:txBody>
      </p:sp>
      <p:pic>
        <p:nvPicPr>
          <p:cNvPr id="10" name="Picture 2" descr="\\QNAPNAS\Server\1_Projekte\e-facilitator\Meeting\201409242526_Zagreb Event\Fotos fuer PPT\Modul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212976"/>
            <a:ext cx="3279998" cy="3279998"/>
          </a:xfrm>
          <a:prstGeom prst="rect">
            <a:avLst/>
          </a:prstGeom>
          <a:noFill/>
        </p:spPr>
      </p:pic>
      <p:sp>
        <p:nvSpPr>
          <p:cNvPr id="8" name="Textfeld 7"/>
          <p:cNvSpPr txBox="1"/>
          <p:nvPr/>
        </p:nvSpPr>
        <p:spPr>
          <a:xfrm>
            <a:off x="611560" y="2924944"/>
            <a:ext cx="475252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Document and word processing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Spreadsheet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Slide presentation software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683568" y="1844824"/>
            <a:ext cx="76912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Developing a digital photography workshop </a:t>
            </a:r>
          </a:p>
          <a:p>
            <a:r>
              <a:rPr lang="en-US" sz="3200" b="1" dirty="0" smtClean="0"/>
              <a:t>in the telecentre</a:t>
            </a:r>
          </a:p>
          <a:p>
            <a:endParaRPr lang="en-US" sz="3200" b="1" dirty="0"/>
          </a:p>
        </p:txBody>
      </p:sp>
      <p:pic>
        <p:nvPicPr>
          <p:cNvPr id="27650" name="Picture 2" descr="\\QNAPNAS\Server\1_Projekte\e-facilitator\Meeting\201409242526_Zagreb Event\Fotos fuer PPT\Modul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8028" y="3645024"/>
            <a:ext cx="4954955" cy="2880320"/>
          </a:xfrm>
          <a:prstGeom prst="rect">
            <a:avLst/>
          </a:prstGeom>
          <a:noFill/>
        </p:spPr>
      </p:pic>
      <p:sp>
        <p:nvSpPr>
          <p:cNvPr id="8" name="Abgerundetes Rechteck 7"/>
          <p:cNvSpPr/>
          <p:nvPr/>
        </p:nvSpPr>
        <p:spPr>
          <a:xfrm>
            <a:off x="395536" y="26064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Technical basic knowledge</a:t>
            </a:r>
            <a:endParaRPr lang="en-GB" sz="36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683568" y="2996952"/>
            <a:ext cx="58326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Main functions of digital cameras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How to store pictures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Retouching pictures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Sharing pictures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/>
              <a:t>Relevant subjects</a:t>
            </a:r>
            <a:endParaRPr lang="en-GB" sz="3600" b="1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67544" y="1628800"/>
            <a:ext cx="69585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Facilitating job seeking in the telecentre</a:t>
            </a:r>
          </a:p>
          <a:p>
            <a:endParaRPr lang="en-US" sz="3200" b="1" dirty="0"/>
          </a:p>
        </p:txBody>
      </p:sp>
      <p:pic>
        <p:nvPicPr>
          <p:cNvPr id="8" name="Picture 22" descr="http://farm9.staticflickr.com/8463/8125987596_6ed372fd0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509120"/>
            <a:ext cx="3246808" cy="2161157"/>
          </a:xfrm>
          <a:prstGeom prst="rect">
            <a:avLst/>
          </a:prstGeom>
          <a:noFill/>
        </p:spPr>
      </p:pic>
      <p:sp>
        <p:nvSpPr>
          <p:cNvPr id="10" name="Textfeld 9"/>
          <p:cNvSpPr txBox="1"/>
          <p:nvPr/>
        </p:nvSpPr>
        <p:spPr>
          <a:xfrm>
            <a:off x="539552" y="2348880"/>
            <a:ext cx="756084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Definition, analysis and diagnosis of the situation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Basic media skills to apply for jobs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Use social media for job search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Creating a workshop about online job hunting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39552" y="1700808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Telematic Procedures – facilitating access </a:t>
            </a:r>
          </a:p>
          <a:p>
            <a:r>
              <a:rPr lang="en-US" sz="3200" b="1" dirty="0" smtClean="0"/>
              <a:t>to e-services</a:t>
            </a:r>
          </a:p>
          <a:p>
            <a:endParaRPr lang="en-US" sz="3200" b="1" dirty="0"/>
          </a:p>
        </p:txBody>
      </p:sp>
      <p:pic>
        <p:nvPicPr>
          <p:cNvPr id="2" name="Picture 2" descr="C:\Users\Nenja\Desktop\E-Government_Dimensionen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636912"/>
            <a:ext cx="3851920" cy="1587814"/>
          </a:xfrm>
          <a:prstGeom prst="rect">
            <a:avLst/>
          </a:prstGeom>
          <a:noFill/>
        </p:spPr>
      </p:pic>
      <p:sp>
        <p:nvSpPr>
          <p:cNvPr id="8" name="Abgerundetes Rechteck 7"/>
          <p:cNvSpPr/>
          <p:nvPr/>
        </p:nvSpPr>
        <p:spPr>
          <a:xfrm>
            <a:off x="539552" y="332656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/>
              <a:t>Relevant subjects</a:t>
            </a:r>
            <a:endParaRPr lang="en-GB" sz="3600" b="1"/>
          </a:p>
        </p:txBody>
      </p:sp>
      <p:sp>
        <p:nvSpPr>
          <p:cNvPr id="10" name="Textfeld 9"/>
          <p:cNvSpPr txBox="1"/>
          <p:nvPr/>
        </p:nvSpPr>
        <p:spPr>
          <a:xfrm>
            <a:off x="611560" y="2852936"/>
            <a:ext cx="64087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Concept of e-services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Tools and security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Directory of Telematic procedures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Spread the idea of e-services in your environment</a:t>
            </a: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39552" y="1628800"/>
            <a:ext cx="4040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smtClean="0"/>
              <a:t>E-security and e-safety</a:t>
            </a:r>
          </a:p>
        </p:txBody>
      </p:sp>
      <p:pic>
        <p:nvPicPr>
          <p:cNvPr id="8" name="Picture 25" descr="\\QNAPNAS\Server\1_Projekte\e-facilitator\4_Modules\Moodle\Modul 11 - safety and security\schluessel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861048"/>
            <a:ext cx="3458111" cy="2592288"/>
          </a:xfrm>
          <a:prstGeom prst="rect">
            <a:avLst/>
          </a:prstGeom>
          <a:noFill/>
        </p:spPr>
      </p:pic>
      <p:pic>
        <p:nvPicPr>
          <p:cNvPr id="4097" name="Picture 1" descr="\\QNAPNAS\Server\1_Projekte\e-facilitator\Meeting\201409242526_Zagreb Event\Fotos fuer PPT\Modul11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5085184"/>
            <a:ext cx="3045084" cy="1324275"/>
          </a:xfrm>
          <a:prstGeom prst="rect">
            <a:avLst/>
          </a:prstGeom>
          <a:noFill/>
        </p:spPr>
      </p:pic>
      <p:sp>
        <p:nvSpPr>
          <p:cNvPr id="10" name="Abgerundetes Rechteck 9"/>
          <p:cNvSpPr/>
          <p:nvPr/>
        </p:nvSpPr>
        <p:spPr>
          <a:xfrm>
            <a:off x="539552" y="332656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/>
              <a:t>Relevant subjects</a:t>
            </a:r>
            <a:endParaRPr lang="en-GB" sz="3600" b="1"/>
          </a:p>
        </p:txBody>
      </p:sp>
      <p:sp>
        <p:nvSpPr>
          <p:cNvPr id="11" name="Textfeld 10"/>
          <p:cNvSpPr txBox="1"/>
          <p:nvPr/>
        </p:nvSpPr>
        <p:spPr>
          <a:xfrm>
            <a:off x="683568" y="2276872"/>
            <a:ext cx="64087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Privacy, copy right, creative commons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How to protect the device of malware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Digital identity and privacy in social media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Youth protection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smtClean="0"/>
              <a:t>Structure</a:t>
            </a:r>
            <a:endParaRPr lang="en-GB" sz="4400" b="1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635896" y="1700808"/>
            <a:ext cx="1483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/>
              <a:t>Module</a:t>
            </a:r>
            <a:endParaRPr lang="de-DE" sz="3200" dirty="0"/>
          </a:p>
        </p:txBody>
      </p:sp>
      <p:sp>
        <p:nvSpPr>
          <p:cNvPr id="8" name="Textfeld 7"/>
          <p:cNvSpPr txBox="1"/>
          <p:nvPr/>
        </p:nvSpPr>
        <p:spPr>
          <a:xfrm>
            <a:off x="3851920" y="299695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6 Units</a:t>
            </a:r>
            <a:endParaRPr lang="de-DE" sz="2400" dirty="0"/>
          </a:p>
        </p:txBody>
      </p:sp>
      <p:sp>
        <p:nvSpPr>
          <p:cNvPr id="10" name="Textfeld 9"/>
          <p:cNvSpPr txBox="1"/>
          <p:nvPr/>
        </p:nvSpPr>
        <p:spPr>
          <a:xfrm>
            <a:off x="611560" y="4437112"/>
            <a:ext cx="2304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Introduction unit</a:t>
            </a:r>
            <a:endParaRPr lang="en-GB" sz="2400"/>
          </a:p>
        </p:txBody>
      </p:sp>
      <p:sp>
        <p:nvSpPr>
          <p:cNvPr id="11" name="Textfeld 10"/>
          <p:cNvSpPr txBox="1"/>
          <p:nvPr/>
        </p:nvSpPr>
        <p:spPr>
          <a:xfrm>
            <a:off x="3275856" y="4437112"/>
            <a:ext cx="2681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4 units with content</a:t>
            </a:r>
            <a:endParaRPr lang="en-GB" sz="2400"/>
          </a:p>
        </p:txBody>
      </p:sp>
      <p:sp>
        <p:nvSpPr>
          <p:cNvPr id="12" name="Textfeld 11"/>
          <p:cNvSpPr txBox="1"/>
          <p:nvPr/>
        </p:nvSpPr>
        <p:spPr>
          <a:xfrm>
            <a:off x="6516216" y="4437112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Final unit</a:t>
            </a:r>
            <a:endParaRPr lang="en-GB" sz="2400"/>
          </a:p>
        </p:txBody>
      </p:sp>
      <p:sp>
        <p:nvSpPr>
          <p:cNvPr id="13" name="Textfeld 12"/>
          <p:cNvSpPr txBox="1"/>
          <p:nvPr/>
        </p:nvSpPr>
        <p:spPr>
          <a:xfrm>
            <a:off x="611560" y="5013176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Introduction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Overview</a:t>
            </a:r>
          </a:p>
          <a:p>
            <a:endParaRPr lang="en-GB" sz="2400" dirty="0" smtClean="0"/>
          </a:p>
        </p:txBody>
      </p:sp>
      <p:cxnSp>
        <p:nvCxnSpPr>
          <p:cNvPr id="17" name="Gerade Verbindung mit Pfeil 16"/>
          <p:cNvCxnSpPr/>
          <p:nvPr/>
        </p:nvCxnSpPr>
        <p:spPr>
          <a:xfrm>
            <a:off x="4355976" y="2276872"/>
            <a:ext cx="14535" cy="7113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H="1">
            <a:off x="1907704" y="3573016"/>
            <a:ext cx="2016224" cy="8640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4355976" y="3645024"/>
            <a:ext cx="0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endCxn id="12" idx="0"/>
          </p:cNvCxnSpPr>
          <p:nvPr/>
        </p:nvCxnSpPr>
        <p:spPr>
          <a:xfrm>
            <a:off x="4860032" y="3573016"/>
            <a:ext cx="2327201" cy="8640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3491880" y="5013176"/>
            <a:ext cx="2448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Readings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Task(s)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Forum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Questionnaires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6588224" y="5013176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/>
              <a:t> Final Exam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Farewell forum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Evaluation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323528" y="404664"/>
            <a:ext cx="5929354" cy="1143008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Transfer des Lehrplans</a:t>
            </a:r>
            <a:endParaRPr lang="de-DE" sz="4400" b="1" dirty="0"/>
          </a:p>
        </p:txBody>
      </p:sp>
      <p:pic>
        <p:nvPicPr>
          <p:cNvPr id="5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76672"/>
            <a:ext cx="1989222" cy="936104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3200"/>
            <a:ext cx="9144000" cy="643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59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smtClean="0"/>
              <a:t>Structure</a:t>
            </a:r>
            <a:endParaRPr lang="en-GB" sz="4400" b="1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21</a:t>
            </a:fld>
            <a:endParaRPr lang="de-DE"/>
          </a:p>
        </p:txBody>
      </p:sp>
      <p:pic>
        <p:nvPicPr>
          <p:cNvPr id="5122" name="Picture 2" descr="http://3.bp.blogspot.com/-KOkQK1mMNAU/Ur6q7E1GvKI/AAAAAAAAWJ0/sIf9K3hNrGc/s320/01uh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725144"/>
            <a:ext cx="3508851" cy="1644774"/>
          </a:xfrm>
          <a:prstGeom prst="rect">
            <a:avLst/>
          </a:prstGeom>
          <a:noFill/>
        </p:spPr>
      </p:pic>
      <p:sp>
        <p:nvSpPr>
          <p:cNvPr id="20" name="Textfeld 19"/>
          <p:cNvSpPr txBox="1"/>
          <p:nvPr/>
        </p:nvSpPr>
        <p:spPr>
          <a:xfrm>
            <a:off x="683569" y="1916832"/>
            <a:ext cx="6624736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 smtClean="0">
                <a:latin typeface="Arial" pitchFamily="34" charset="0"/>
                <a:cs typeface="Arial" pitchFamily="34" charset="0"/>
              </a:rPr>
              <a:t>Time investment:</a:t>
            </a:r>
          </a:p>
          <a:p>
            <a:endParaRPr lang="en-GB" sz="2400" dirty="0" smtClean="0"/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Introduction and final unit: 1 week, mandatory 1 hour, recommended 5 hours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FF6600"/>
              </a:buClr>
              <a:buFont typeface="Wingdings" pitchFamily="2" charset="2"/>
              <a:buChar char=""/>
            </a:pPr>
            <a:r>
              <a:rPr lang="en-GB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Content units: 1-2 weeks, mandatory 5 hours, recommendation 5 – 10 hours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enja\Desktop\TRANS e-facilitator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57166"/>
            <a:ext cx="2143143" cy="1008537"/>
          </a:xfrm>
          <a:prstGeom prst="rect">
            <a:avLst/>
          </a:prstGeom>
          <a:noFill/>
        </p:spPr>
      </p:pic>
      <p:sp>
        <p:nvSpPr>
          <p:cNvPr id="9" name="Abgerundetes Rechteck 8"/>
          <p:cNvSpPr/>
          <p:nvPr/>
        </p:nvSpPr>
        <p:spPr>
          <a:xfrm>
            <a:off x="428596" y="285728"/>
            <a:ext cx="5929354" cy="1071570"/>
          </a:xfrm>
          <a:prstGeom prst="roundRect">
            <a:avLst/>
          </a:prstGeom>
          <a:solidFill>
            <a:srgbClr val="005EA8"/>
          </a:solidFill>
          <a:ln>
            <a:solidFill>
              <a:srgbClr val="005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 smtClean="0"/>
              <a:t>Download</a:t>
            </a:r>
            <a:endParaRPr lang="de-DE" sz="44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6286512" y="45720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Helvetica" pitchFamily="34" charset="0"/>
              </a:rPr>
              <a:t>5 Module</a:t>
            </a:r>
            <a:endParaRPr lang="de-DE" sz="14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2204864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1844824"/>
            <a:ext cx="71344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English core curriculum is </a:t>
            </a:r>
            <a:r>
              <a:rPr lang="en-GB" sz="2400" u="sng" dirty="0" smtClean="0"/>
              <a:t>free available </a:t>
            </a:r>
            <a:r>
              <a:rPr lang="en-GB" sz="2400" dirty="0" smtClean="0"/>
              <a:t>on the website:</a:t>
            </a:r>
          </a:p>
          <a:p>
            <a:endParaRPr lang="en-GB" sz="2400" dirty="0" smtClean="0"/>
          </a:p>
          <a:p>
            <a:r>
              <a:rPr lang="en-GB" sz="2400" dirty="0" smtClean="0"/>
              <a:t>Link: </a:t>
            </a:r>
            <a:r>
              <a:rPr lang="en-GB" sz="2400" dirty="0">
                <a:hlinkClick r:id="rId3"/>
              </a:rPr>
              <a:t>http://trans-efacilitator.eu/content/sections</a:t>
            </a:r>
            <a:r>
              <a:rPr lang="en-GB" sz="2400" dirty="0" smtClean="0">
                <a:hlinkClick r:id="rId3"/>
              </a:rPr>
              <a:t>/</a:t>
            </a:r>
            <a:r>
              <a:rPr lang="en-GB" sz="2400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D0010-B251-492D-A1D4-CB912A260543}" type="slidenum">
              <a:rPr lang="de-DE" smtClean="0"/>
              <a:pPr/>
              <a:t>22</a:t>
            </a:fld>
            <a:endParaRPr lang="de-D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356992"/>
            <a:ext cx="8316416" cy="2401532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1307879">
            <a:off x="5635114" y="5321525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advTm="20000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627</Words>
  <Application>Microsoft Macintosh PowerPoint</Application>
  <PresentationFormat>On-screen Show (4:3)</PresentationFormat>
  <Paragraphs>192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Larissa-Design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Katrin</dc:creator>
  <cp:lastModifiedBy>Nenja Wolbers</cp:lastModifiedBy>
  <cp:revision>251</cp:revision>
  <dcterms:created xsi:type="dcterms:W3CDTF">2013-09-16T09:38:48Z</dcterms:created>
  <dcterms:modified xsi:type="dcterms:W3CDTF">2014-09-24T20:57:03Z</dcterms:modified>
</cp:coreProperties>
</file>